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charts/chart2.xml" ContentType="application/vnd.openxmlformats-officedocument.drawingml.chart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Default Extension="tiff" ContentType="image/tiff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charts/chart3.xml" ContentType="application/vnd.openxmlformats-officedocument.drawingml.chart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791" r:id="rId1"/>
  </p:sldMasterIdLst>
  <p:notesMasterIdLst>
    <p:notesMasterId r:id="rId21"/>
  </p:notesMasterIdLst>
  <p:sldIdLst>
    <p:sldId id="256" r:id="rId2"/>
    <p:sldId id="257" r:id="rId3"/>
    <p:sldId id="258" r:id="rId4"/>
    <p:sldId id="271" r:id="rId5"/>
    <p:sldId id="266" r:id="rId6"/>
    <p:sldId id="260" r:id="rId7"/>
    <p:sldId id="261" r:id="rId8"/>
    <p:sldId id="268" r:id="rId9"/>
    <p:sldId id="270" r:id="rId10"/>
    <p:sldId id="262" r:id="rId11"/>
    <p:sldId id="267" r:id="rId12"/>
    <p:sldId id="269" r:id="rId13"/>
    <p:sldId id="263" r:id="rId14"/>
    <p:sldId id="272" r:id="rId15"/>
    <p:sldId id="264" r:id="rId16"/>
    <p:sldId id="273" r:id="rId17"/>
    <p:sldId id="274" r:id="rId18"/>
    <p:sldId id="275" r:id="rId19"/>
    <p:sldId id="277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BB6B52"/>
    <a:srgbClr val="FFEF5F"/>
    <a:srgbClr val="FFFF00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81585" autoAdjust="0"/>
  </p:normalViewPr>
  <p:slideViewPr>
    <p:cSldViewPr snapToGrid="0" snapToObjects="1">
      <p:cViewPr varScale="1">
        <p:scale>
          <a:sx n="79" d="100"/>
          <a:sy n="79" d="100"/>
        </p:scale>
        <p:origin x="-119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smoore:Dropbox:Reactor%20ASM%20-%20Sarah:Reactor%20040513:Reactor%201%20New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Macintosh%20HD:Users:smoore:Dropbox:Reactor%20ASM%20-%20Sarah:Reactor%20040513:Reactor%20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Macintosh%20HD:Users:smoore:Dropbox:Reactor%20ASM%20-%20Sarah:Reactor%20040513:Reactor%201%20and%20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67828928155524"/>
          <c:y val="0.0312779888898156"/>
          <c:w val="0.790634973942162"/>
          <c:h val="0.719288236658733"/>
        </c:manualLayout>
      </c:layout>
      <c:scatterChart>
        <c:scatterStyle val="lineMarker"/>
        <c:ser>
          <c:idx val="0"/>
          <c:order val="0"/>
          <c:tx>
            <c:v>Influent</c:v>
          </c:tx>
          <c:spPr>
            <a:ln w="38100">
              <a:noFill/>
              <a:prstDash val="solid"/>
            </a:ln>
            <a:effectLst/>
          </c:spPr>
          <c:marker>
            <c:symbol val="circle"/>
            <c:size val="20"/>
            <c:spPr>
              <a:solidFill>
                <a:sysClr val="windowText" lastClr="000000"/>
              </a:solidFill>
              <a:ln w="19050">
                <a:solidFill>
                  <a:schemeClr val="tx1"/>
                </a:solidFill>
              </a:ln>
              <a:effectLst/>
            </c:spPr>
          </c:marker>
          <c:errBars>
            <c:errDir val="y"/>
            <c:errBarType val="both"/>
            <c:errValType val="cust"/>
            <c:plus>
              <c:numLit>
                <c:ptCount val="0"/>
              </c:numLit>
            </c:plus>
            <c:minus>
              <c:numLit>
                <c:ptCount val="0"/>
              </c:numLit>
            </c:minus>
          </c:errBars>
          <c:xVal>
            <c:numRef>
              <c:f>'Reactor 1 TotAs'!$B$3:$B$34</c:f>
              <c:numCache>
                <c:formatCode>General</c:formatCode>
                <c:ptCount val="32"/>
                <c:pt idx="0">
                  <c:v>84.0</c:v>
                </c:pt>
                <c:pt idx="1">
                  <c:v>85.0</c:v>
                </c:pt>
                <c:pt idx="2">
                  <c:v>86.0</c:v>
                </c:pt>
                <c:pt idx="3">
                  <c:v>87.0</c:v>
                </c:pt>
                <c:pt idx="4">
                  <c:v>89.0</c:v>
                </c:pt>
                <c:pt idx="5">
                  <c:v>91.0</c:v>
                </c:pt>
                <c:pt idx="6">
                  <c:v>93.0</c:v>
                </c:pt>
                <c:pt idx="7">
                  <c:v>96.0</c:v>
                </c:pt>
                <c:pt idx="8">
                  <c:v>99.0</c:v>
                </c:pt>
                <c:pt idx="9">
                  <c:v>101.0</c:v>
                </c:pt>
                <c:pt idx="10">
                  <c:v>104.0</c:v>
                </c:pt>
                <c:pt idx="11">
                  <c:v>106.0</c:v>
                </c:pt>
                <c:pt idx="12">
                  <c:v>107.0</c:v>
                </c:pt>
                <c:pt idx="13">
                  <c:v>109.0</c:v>
                </c:pt>
                <c:pt idx="14">
                  <c:v>112.0</c:v>
                </c:pt>
                <c:pt idx="15">
                  <c:v>115.0</c:v>
                </c:pt>
                <c:pt idx="16">
                  <c:v>118.0</c:v>
                </c:pt>
                <c:pt idx="17">
                  <c:v>121.0</c:v>
                </c:pt>
                <c:pt idx="18">
                  <c:v>123.0</c:v>
                </c:pt>
                <c:pt idx="19">
                  <c:v>126.0</c:v>
                </c:pt>
                <c:pt idx="20">
                  <c:v>128.0</c:v>
                </c:pt>
                <c:pt idx="21">
                  <c:v>131.0</c:v>
                </c:pt>
                <c:pt idx="22">
                  <c:v>134.0</c:v>
                </c:pt>
                <c:pt idx="23">
                  <c:v>137.0</c:v>
                </c:pt>
                <c:pt idx="24">
                  <c:v>140.0</c:v>
                </c:pt>
                <c:pt idx="25">
                  <c:v>143.0</c:v>
                </c:pt>
                <c:pt idx="26">
                  <c:v>145.0</c:v>
                </c:pt>
                <c:pt idx="27">
                  <c:v>148.0</c:v>
                </c:pt>
                <c:pt idx="28">
                  <c:v>150.0</c:v>
                </c:pt>
                <c:pt idx="29">
                  <c:v>152.0</c:v>
                </c:pt>
                <c:pt idx="30">
                  <c:v>154.0</c:v>
                </c:pt>
                <c:pt idx="31">
                  <c:v>156.0</c:v>
                </c:pt>
              </c:numCache>
            </c:numRef>
          </c:xVal>
          <c:yVal>
            <c:numRef>
              <c:f>'Reactor 1 TotAs'!$E$3:$E$35</c:f>
            </c:numRef>
          </c:yVal>
        </c:ser>
        <c:ser>
          <c:idx val="1"/>
          <c:order val="1"/>
          <c:tx>
            <c:v>Effluent</c:v>
          </c:tx>
          <c:spPr>
            <a:ln w="34925">
              <a:noFill/>
            </a:ln>
            <a:effectLst/>
          </c:spPr>
          <c:marker>
            <c:symbol val="circle"/>
            <c:size val="20"/>
            <c:spPr>
              <a:noFill/>
              <a:ln w="38100">
                <a:solidFill>
                  <a:sysClr val="windowText" lastClr="000000"/>
                </a:solidFill>
                <a:miter lim="800000"/>
              </a:ln>
              <a:effectLst/>
            </c:spPr>
          </c:marker>
          <c:errBars>
            <c:errDir val="y"/>
            <c:errBarType val="both"/>
            <c:errValType val="cust"/>
            <c:plus>
              <c:numLit>
                <c:ptCount val="0"/>
              </c:numLit>
            </c:plus>
            <c:minus>
              <c:numLit>
                <c:ptCount val="0"/>
              </c:numLit>
            </c:minus>
          </c:errBars>
          <c:xVal>
            <c:numRef>
              <c:f>'Reactor 1 TotAs'!$B$3:$B$200</c:f>
              <c:numCache>
                <c:formatCode>General</c:formatCode>
                <c:ptCount val="198"/>
                <c:pt idx="0">
                  <c:v>84.0</c:v>
                </c:pt>
                <c:pt idx="1">
                  <c:v>85.0</c:v>
                </c:pt>
                <c:pt idx="2">
                  <c:v>86.0</c:v>
                </c:pt>
                <c:pt idx="3">
                  <c:v>87.0</c:v>
                </c:pt>
                <c:pt idx="4">
                  <c:v>89.0</c:v>
                </c:pt>
                <c:pt idx="5">
                  <c:v>91.0</c:v>
                </c:pt>
                <c:pt idx="6">
                  <c:v>93.0</c:v>
                </c:pt>
                <c:pt idx="7">
                  <c:v>96.0</c:v>
                </c:pt>
                <c:pt idx="8">
                  <c:v>99.0</c:v>
                </c:pt>
                <c:pt idx="9">
                  <c:v>101.0</c:v>
                </c:pt>
                <c:pt idx="10">
                  <c:v>104.0</c:v>
                </c:pt>
                <c:pt idx="11">
                  <c:v>106.0</c:v>
                </c:pt>
                <c:pt idx="12">
                  <c:v>107.0</c:v>
                </c:pt>
                <c:pt idx="13">
                  <c:v>109.0</c:v>
                </c:pt>
                <c:pt idx="14">
                  <c:v>112.0</c:v>
                </c:pt>
                <c:pt idx="15">
                  <c:v>115.0</c:v>
                </c:pt>
                <c:pt idx="16">
                  <c:v>118.0</c:v>
                </c:pt>
                <c:pt idx="17">
                  <c:v>121.0</c:v>
                </c:pt>
                <c:pt idx="18">
                  <c:v>123.0</c:v>
                </c:pt>
                <c:pt idx="19">
                  <c:v>126.0</c:v>
                </c:pt>
                <c:pt idx="20">
                  <c:v>128.0</c:v>
                </c:pt>
                <c:pt idx="21">
                  <c:v>131.0</c:v>
                </c:pt>
                <c:pt idx="22">
                  <c:v>134.0</c:v>
                </c:pt>
                <c:pt idx="23">
                  <c:v>137.0</c:v>
                </c:pt>
                <c:pt idx="24">
                  <c:v>140.0</c:v>
                </c:pt>
                <c:pt idx="25">
                  <c:v>143.0</c:v>
                </c:pt>
                <c:pt idx="26">
                  <c:v>145.0</c:v>
                </c:pt>
                <c:pt idx="27">
                  <c:v>148.0</c:v>
                </c:pt>
                <c:pt idx="28">
                  <c:v>150.0</c:v>
                </c:pt>
                <c:pt idx="29">
                  <c:v>152.0</c:v>
                </c:pt>
                <c:pt idx="30">
                  <c:v>154.0</c:v>
                </c:pt>
                <c:pt idx="31">
                  <c:v>156.0</c:v>
                </c:pt>
                <c:pt idx="32">
                  <c:v>158.0</c:v>
                </c:pt>
                <c:pt idx="33">
                  <c:v>161.0</c:v>
                </c:pt>
                <c:pt idx="34">
                  <c:v>163.0</c:v>
                </c:pt>
                <c:pt idx="35">
                  <c:v>166.0</c:v>
                </c:pt>
                <c:pt idx="36">
                  <c:v>168.0</c:v>
                </c:pt>
                <c:pt idx="37">
                  <c:v>170.0</c:v>
                </c:pt>
                <c:pt idx="38">
                  <c:v>172.0</c:v>
                </c:pt>
                <c:pt idx="39">
                  <c:v>175.0</c:v>
                </c:pt>
                <c:pt idx="40">
                  <c:v>177.0</c:v>
                </c:pt>
                <c:pt idx="41">
                  <c:v>179.0</c:v>
                </c:pt>
                <c:pt idx="42">
                  <c:v>182.0</c:v>
                </c:pt>
                <c:pt idx="43">
                  <c:v>184.0</c:v>
                </c:pt>
                <c:pt idx="44">
                  <c:v>186.0</c:v>
                </c:pt>
                <c:pt idx="45">
                  <c:v>189.0</c:v>
                </c:pt>
                <c:pt idx="46">
                  <c:v>191.0</c:v>
                </c:pt>
                <c:pt idx="47">
                  <c:v>193.0</c:v>
                </c:pt>
                <c:pt idx="48">
                  <c:v>196.0</c:v>
                </c:pt>
                <c:pt idx="49">
                  <c:v>198.0</c:v>
                </c:pt>
                <c:pt idx="50">
                  <c:v>200.0</c:v>
                </c:pt>
                <c:pt idx="51">
                  <c:v>203.0</c:v>
                </c:pt>
                <c:pt idx="52">
                  <c:v>205.0</c:v>
                </c:pt>
                <c:pt idx="53">
                  <c:v>207.0</c:v>
                </c:pt>
                <c:pt idx="54">
                  <c:v>212.0</c:v>
                </c:pt>
                <c:pt idx="55">
                  <c:v>214.0</c:v>
                </c:pt>
                <c:pt idx="56">
                  <c:v>217.0</c:v>
                </c:pt>
                <c:pt idx="57">
                  <c:v>219.0</c:v>
                </c:pt>
                <c:pt idx="58">
                  <c:v>221.0</c:v>
                </c:pt>
                <c:pt idx="59">
                  <c:v>224.0</c:v>
                </c:pt>
                <c:pt idx="60">
                  <c:v>226.0</c:v>
                </c:pt>
                <c:pt idx="61">
                  <c:v>228.0</c:v>
                </c:pt>
                <c:pt idx="62">
                  <c:v>231.0</c:v>
                </c:pt>
                <c:pt idx="63">
                  <c:v>233.0</c:v>
                </c:pt>
                <c:pt idx="64">
                  <c:v>235.0</c:v>
                </c:pt>
                <c:pt idx="65">
                  <c:v>238.0</c:v>
                </c:pt>
                <c:pt idx="66">
                  <c:v>240.0</c:v>
                </c:pt>
                <c:pt idx="67">
                  <c:v>242.0</c:v>
                </c:pt>
                <c:pt idx="68">
                  <c:v>245.0</c:v>
                </c:pt>
                <c:pt idx="69">
                  <c:v>247.0</c:v>
                </c:pt>
                <c:pt idx="70">
                  <c:v>249.0</c:v>
                </c:pt>
                <c:pt idx="71">
                  <c:v>252.0</c:v>
                </c:pt>
                <c:pt idx="72">
                  <c:v>254.0</c:v>
                </c:pt>
                <c:pt idx="73">
                  <c:v>256.0</c:v>
                </c:pt>
                <c:pt idx="74">
                  <c:v>259.0</c:v>
                </c:pt>
                <c:pt idx="75">
                  <c:v>360.0</c:v>
                </c:pt>
                <c:pt idx="76">
                  <c:v>455.0</c:v>
                </c:pt>
              </c:numCache>
            </c:numRef>
          </c:xVal>
          <c:yVal>
            <c:numRef>
              <c:f>'Reactor 1 TotAs'!$G$3:$G$222</c:f>
              <c:numCache>
                <c:formatCode>0.0000</c:formatCode>
                <c:ptCount val="220"/>
                <c:pt idx="0">
                  <c:v>0.0</c:v>
                </c:pt>
                <c:pt idx="1">
                  <c:v>0.267978873198078</c:v>
                </c:pt>
                <c:pt idx="2">
                  <c:v>0.54881494527496</c:v>
                </c:pt>
                <c:pt idx="3">
                  <c:v>0.296735580619327</c:v>
                </c:pt>
                <c:pt idx="4">
                  <c:v>0.225874744851308</c:v>
                </c:pt>
                <c:pt idx="5">
                  <c:v>0.137873679658302</c:v>
                </c:pt>
                <c:pt idx="6">
                  <c:v>0.136412291644421</c:v>
                </c:pt>
                <c:pt idx="7">
                  <c:v>0.0811259664975974</c:v>
                </c:pt>
                <c:pt idx="8">
                  <c:v>0.140045878670582</c:v>
                </c:pt>
                <c:pt idx="9">
                  <c:v>0.129471021356113</c:v>
                </c:pt>
                <c:pt idx="10">
                  <c:v>0.108464815803524</c:v>
                </c:pt>
                <c:pt idx="11">
                  <c:v>0.182287888013881</c:v>
                </c:pt>
                <c:pt idx="12">
                  <c:v>0.0511792215696743</c:v>
                </c:pt>
                <c:pt idx="13">
                  <c:v>0.069956424719701</c:v>
                </c:pt>
                <c:pt idx="14">
                  <c:v>0.0611944021623064</c:v>
                </c:pt>
                <c:pt idx="15">
                  <c:v>0.0569096885744794</c:v>
                </c:pt>
                <c:pt idx="16">
                  <c:v>0.0646888396241324</c:v>
                </c:pt>
                <c:pt idx="17">
                  <c:v>0.047004996235985</c:v>
                </c:pt>
                <c:pt idx="18">
                  <c:v>0.0289041439135077</c:v>
                </c:pt>
                <c:pt idx="19">
                  <c:v>0.0379820540523225</c:v>
                </c:pt>
                <c:pt idx="20">
                  <c:v>0.0293229651166578</c:v>
                </c:pt>
                <c:pt idx="21">
                  <c:v>0.033188109522157</c:v>
                </c:pt>
                <c:pt idx="22">
                  <c:v>0.0295454994861185</c:v>
                </c:pt>
                <c:pt idx="23">
                  <c:v>0.0403349818810932</c:v>
                </c:pt>
                <c:pt idx="24">
                  <c:v>0.0751633140685331</c:v>
                </c:pt>
                <c:pt idx="25">
                  <c:v>0.0255252415977042</c:v>
                </c:pt>
                <c:pt idx="26">
                  <c:v>0.0688226045114789</c:v>
                </c:pt>
                <c:pt idx="27">
                  <c:v>0.0543155569941271</c:v>
                </c:pt>
                <c:pt idx="28">
                  <c:v>0.027784505098772</c:v>
                </c:pt>
                <c:pt idx="29">
                  <c:v>0.0280505185105446</c:v>
                </c:pt>
                <c:pt idx="30">
                  <c:v>0.0412791764949279</c:v>
                </c:pt>
                <c:pt idx="31">
                  <c:v>0.0507547945808863</c:v>
                </c:pt>
                <c:pt idx="32">
                  <c:v>0.0927243831019754</c:v>
                </c:pt>
                <c:pt idx="33">
                  <c:v>0.067981044807795</c:v>
                </c:pt>
                <c:pt idx="34">
                  <c:v>0.0855453222103577</c:v>
                </c:pt>
                <c:pt idx="35">
                  <c:v>0.56231742445275</c:v>
                </c:pt>
                <c:pt idx="36">
                  <c:v>0.176573391991458</c:v>
                </c:pt>
                <c:pt idx="37">
                  <c:v>0.0608527137947143</c:v>
                </c:pt>
                <c:pt idx="38">
                  <c:v>0.0169990230245595</c:v>
                </c:pt>
                <c:pt idx="39">
                  <c:v>0.0277996603510411</c:v>
                </c:pt>
                <c:pt idx="40">
                  <c:v>0.110383758862787</c:v>
                </c:pt>
                <c:pt idx="41">
                  <c:v>0.138058351308062</c:v>
                </c:pt>
                <c:pt idx="42">
                  <c:v>0.0550439759743726</c:v>
                </c:pt>
                <c:pt idx="43">
                  <c:v>0.0837357089028297</c:v>
                </c:pt>
                <c:pt idx="44">
                  <c:v>0.0640164435397757</c:v>
                </c:pt>
                <c:pt idx="45">
                  <c:v>0.0698754884276562</c:v>
                </c:pt>
                <c:pt idx="46">
                  <c:v>0.0557679215296316</c:v>
                </c:pt>
                <c:pt idx="47">
                  <c:v>0.066639455846236</c:v>
                </c:pt>
                <c:pt idx="48">
                  <c:v>0.0830961921516284</c:v>
                </c:pt>
                <c:pt idx="49">
                  <c:v>0.0768995725707421</c:v>
                </c:pt>
                <c:pt idx="50">
                  <c:v>0.0939839228109984</c:v>
                </c:pt>
                <c:pt idx="51">
                  <c:v>0.0889703335557928</c:v>
                </c:pt>
                <c:pt idx="52">
                  <c:v>0.113875374666311</c:v>
                </c:pt>
                <c:pt idx="53">
                  <c:v>0.112921604378003</c:v>
                </c:pt>
                <c:pt idx="54">
                  <c:v>0.121771954364656</c:v>
                </c:pt>
                <c:pt idx="55">
                  <c:v>0.419785528830753</c:v>
                </c:pt>
                <c:pt idx="56">
                  <c:v>0.380433652429258</c:v>
                </c:pt>
                <c:pt idx="57">
                  <c:v>0.126551112012814</c:v>
                </c:pt>
                <c:pt idx="58">
                  <c:v>0.045651255565937</c:v>
                </c:pt>
                <c:pt idx="59">
                  <c:v>0.0294573357447944</c:v>
                </c:pt>
                <c:pt idx="60">
                  <c:v>0.10119938582488</c:v>
                </c:pt>
                <c:pt idx="61">
                  <c:v>0.0757961355579284</c:v>
                </c:pt>
                <c:pt idx="62">
                  <c:v>0.0470383621729845</c:v>
                </c:pt>
                <c:pt idx="63">
                  <c:v>0.0942660918980245</c:v>
                </c:pt>
                <c:pt idx="64">
                  <c:v>0.101289458088628</c:v>
                </c:pt>
                <c:pt idx="65">
                  <c:v>0.107636746529632</c:v>
                </c:pt>
                <c:pt idx="66">
                  <c:v>0.104123198878804</c:v>
                </c:pt>
                <c:pt idx="67">
                  <c:v>0.100402158168713</c:v>
                </c:pt>
                <c:pt idx="68">
                  <c:v>0.0925068360250934</c:v>
                </c:pt>
                <c:pt idx="69">
                  <c:v>0.091885516884677</c:v>
                </c:pt>
                <c:pt idx="70">
                  <c:v>0.0921174702349172</c:v>
                </c:pt>
                <c:pt idx="71">
                  <c:v>0.0682011052455953</c:v>
                </c:pt>
                <c:pt idx="72">
                  <c:v>0.00496774870728777</c:v>
                </c:pt>
                <c:pt idx="73">
                  <c:v>0.0688839105045382</c:v>
                </c:pt>
                <c:pt idx="74">
                  <c:v>0.0629025123865456</c:v>
                </c:pt>
                <c:pt idx="75">
                  <c:v>0.105647584711069</c:v>
                </c:pt>
                <c:pt idx="76">
                  <c:v>0.105233495017355</c:v>
                </c:pt>
              </c:numCache>
            </c:numRef>
          </c:yVal>
        </c:ser>
        <c:ser>
          <c:idx val="2"/>
          <c:order val="2"/>
          <c:tx>
            <c:v>Influent</c:v>
          </c:tx>
          <c:spPr>
            <a:ln w="38100">
              <a:noFill/>
              <a:prstDash val="solid"/>
            </a:ln>
            <a:effectLst/>
          </c:spPr>
          <c:marker>
            <c:symbol val="circle"/>
            <c:size val="20"/>
            <c:spPr>
              <a:solidFill>
                <a:sysClr val="windowText" lastClr="000000"/>
              </a:solidFill>
              <a:ln w="38100">
                <a:solidFill>
                  <a:sysClr val="windowText" lastClr="000000"/>
                </a:solidFill>
              </a:ln>
              <a:effectLst/>
            </c:spPr>
          </c:marker>
          <c:xVal>
            <c:numRef>
              <c:f>'Reactor 1 TotAs'!$B$3:$B$222</c:f>
              <c:numCache>
                <c:formatCode>General</c:formatCode>
                <c:ptCount val="220"/>
                <c:pt idx="0">
                  <c:v>84.0</c:v>
                </c:pt>
                <c:pt idx="1">
                  <c:v>85.0</c:v>
                </c:pt>
                <c:pt idx="2">
                  <c:v>86.0</c:v>
                </c:pt>
                <c:pt idx="3">
                  <c:v>87.0</c:v>
                </c:pt>
                <c:pt idx="4">
                  <c:v>89.0</c:v>
                </c:pt>
                <c:pt idx="5">
                  <c:v>91.0</c:v>
                </c:pt>
                <c:pt idx="6">
                  <c:v>93.0</c:v>
                </c:pt>
                <c:pt idx="7">
                  <c:v>96.0</c:v>
                </c:pt>
                <c:pt idx="8">
                  <c:v>99.0</c:v>
                </c:pt>
                <c:pt idx="9">
                  <c:v>101.0</c:v>
                </c:pt>
                <c:pt idx="10">
                  <c:v>104.0</c:v>
                </c:pt>
                <c:pt idx="11">
                  <c:v>106.0</c:v>
                </c:pt>
                <c:pt idx="12">
                  <c:v>107.0</c:v>
                </c:pt>
                <c:pt idx="13">
                  <c:v>109.0</c:v>
                </c:pt>
                <c:pt idx="14">
                  <c:v>112.0</c:v>
                </c:pt>
                <c:pt idx="15">
                  <c:v>115.0</c:v>
                </c:pt>
                <c:pt idx="16">
                  <c:v>118.0</c:v>
                </c:pt>
                <c:pt idx="17">
                  <c:v>121.0</c:v>
                </c:pt>
                <c:pt idx="18">
                  <c:v>123.0</c:v>
                </c:pt>
                <c:pt idx="19">
                  <c:v>126.0</c:v>
                </c:pt>
                <c:pt idx="20">
                  <c:v>128.0</c:v>
                </c:pt>
                <c:pt idx="21">
                  <c:v>131.0</c:v>
                </c:pt>
                <c:pt idx="22">
                  <c:v>134.0</c:v>
                </c:pt>
                <c:pt idx="23">
                  <c:v>137.0</c:v>
                </c:pt>
                <c:pt idx="24">
                  <c:v>140.0</c:v>
                </c:pt>
                <c:pt idx="25">
                  <c:v>143.0</c:v>
                </c:pt>
                <c:pt idx="26">
                  <c:v>145.0</c:v>
                </c:pt>
                <c:pt idx="27">
                  <c:v>148.0</c:v>
                </c:pt>
                <c:pt idx="28">
                  <c:v>150.0</c:v>
                </c:pt>
                <c:pt idx="29">
                  <c:v>152.0</c:v>
                </c:pt>
                <c:pt idx="30">
                  <c:v>154.0</c:v>
                </c:pt>
                <c:pt idx="31">
                  <c:v>156.0</c:v>
                </c:pt>
                <c:pt idx="32">
                  <c:v>158.0</c:v>
                </c:pt>
                <c:pt idx="33">
                  <c:v>161.0</c:v>
                </c:pt>
                <c:pt idx="34">
                  <c:v>163.0</c:v>
                </c:pt>
                <c:pt idx="35">
                  <c:v>166.0</c:v>
                </c:pt>
                <c:pt idx="36">
                  <c:v>168.0</c:v>
                </c:pt>
                <c:pt idx="37">
                  <c:v>170.0</c:v>
                </c:pt>
                <c:pt idx="38">
                  <c:v>172.0</c:v>
                </c:pt>
                <c:pt idx="39">
                  <c:v>175.0</c:v>
                </c:pt>
                <c:pt idx="40">
                  <c:v>177.0</c:v>
                </c:pt>
                <c:pt idx="41">
                  <c:v>179.0</c:v>
                </c:pt>
                <c:pt idx="42">
                  <c:v>182.0</c:v>
                </c:pt>
                <c:pt idx="43">
                  <c:v>184.0</c:v>
                </c:pt>
                <c:pt idx="44">
                  <c:v>186.0</c:v>
                </c:pt>
                <c:pt idx="45">
                  <c:v>189.0</c:v>
                </c:pt>
                <c:pt idx="46">
                  <c:v>191.0</c:v>
                </c:pt>
                <c:pt idx="47">
                  <c:v>193.0</c:v>
                </c:pt>
                <c:pt idx="48">
                  <c:v>196.0</c:v>
                </c:pt>
                <c:pt idx="49">
                  <c:v>198.0</c:v>
                </c:pt>
                <c:pt idx="50">
                  <c:v>200.0</c:v>
                </c:pt>
                <c:pt idx="51">
                  <c:v>203.0</c:v>
                </c:pt>
                <c:pt idx="52">
                  <c:v>205.0</c:v>
                </c:pt>
                <c:pt idx="53">
                  <c:v>207.0</c:v>
                </c:pt>
                <c:pt idx="54">
                  <c:v>212.0</c:v>
                </c:pt>
                <c:pt idx="55">
                  <c:v>214.0</c:v>
                </c:pt>
                <c:pt idx="56">
                  <c:v>217.0</c:v>
                </c:pt>
                <c:pt idx="57">
                  <c:v>219.0</c:v>
                </c:pt>
                <c:pt idx="58">
                  <c:v>221.0</c:v>
                </c:pt>
                <c:pt idx="59">
                  <c:v>224.0</c:v>
                </c:pt>
                <c:pt idx="60">
                  <c:v>226.0</c:v>
                </c:pt>
                <c:pt idx="61">
                  <c:v>228.0</c:v>
                </c:pt>
                <c:pt idx="62">
                  <c:v>231.0</c:v>
                </c:pt>
                <c:pt idx="63">
                  <c:v>233.0</c:v>
                </c:pt>
                <c:pt idx="64">
                  <c:v>235.0</c:v>
                </c:pt>
                <c:pt idx="65">
                  <c:v>238.0</c:v>
                </c:pt>
                <c:pt idx="66">
                  <c:v>240.0</c:v>
                </c:pt>
                <c:pt idx="67">
                  <c:v>242.0</c:v>
                </c:pt>
                <c:pt idx="68">
                  <c:v>245.0</c:v>
                </c:pt>
                <c:pt idx="69">
                  <c:v>247.0</c:v>
                </c:pt>
                <c:pt idx="70">
                  <c:v>249.0</c:v>
                </c:pt>
                <c:pt idx="71">
                  <c:v>252.0</c:v>
                </c:pt>
                <c:pt idx="72">
                  <c:v>254.0</c:v>
                </c:pt>
                <c:pt idx="73">
                  <c:v>256.0</c:v>
                </c:pt>
                <c:pt idx="74">
                  <c:v>259.0</c:v>
                </c:pt>
                <c:pt idx="75">
                  <c:v>360.0</c:v>
                </c:pt>
                <c:pt idx="76">
                  <c:v>455.0</c:v>
                </c:pt>
              </c:numCache>
            </c:numRef>
          </c:xVal>
          <c:yVal>
            <c:numRef>
              <c:f>'Reactor 1 TotAs'!$F$3:$F$222</c:f>
              <c:numCache>
                <c:formatCode>0.0000</c:formatCode>
                <c:ptCount val="220"/>
                <c:pt idx="0">
                  <c:v>0.0</c:v>
                </c:pt>
                <c:pt idx="1">
                  <c:v>0.908577535237587</c:v>
                </c:pt>
                <c:pt idx="2">
                  <c:v>1.081026501334757</c:v>
                </c:pt>
                <c:pt idx="3">
                  <c:v>0.993958009343299</c:v>
                </c:pt>
                <c:pt idx="4">
                  <c:v>1.0986799100937</c:v>
                </c:pt>
                <c:pt idx="5">
                  <c:v>1.081649236785905</c:v>
                </c:pt>
                <c:pt idx="6">
                  <c:v>1.157391718366257</c:v>
                </c:pt>
                <c:pt idx="7">
                  <c:v>1.136875438200748</c:v>
                </c:pt>
                <c:pt idx="8">
                  <c:v>1.087735933262147</c:v>
                </c:pt>
                <c:pt idx="9">
                  <c:v>1.008720973037907</c:v>
                </c:pt>
                <c:pt idx="10">
                  <c:v>1.096589041935398</c:v>
                </c:pt>
                <c:pt idx="11">
                  <c:v>0.952359025894287</c:v>
                </c:pt>
                <c:pt idx="12">
                  <c:v>1.000609778830753</c:v>
                </c:pt>
                <c:pt idx="13">
                  <c:v>1.011808312199679</c:v>
                </c:pt>
                <c:pt idx="14">
                  <c:v>1.007530494580886</c:v>
                </c:pt>
                <c:pt idx="15">
                  <c:v>0.97851170181527</c:v>
                </c:pt>
                <c:pt idx="16">
                  <c:v>0.963534227467432</c:v>
                </c:pt>
                <c:pt idx="17">
                  <c:v>1.00923554418046</c:v>
                </c:pt>
                <c:pt idx="18">
                  <c:v>1.002889944146628</c:v>
                </c:pt>
                <c:pt idx="19">
                  <c:v>0.992012132910438</c:v>
                </c:pt>
                <c:pt idx="20">
                  <c:v>1.014000913842765</c:v>
                </c:pt>
                <c:pt idx="21">
                  <c:v>1.007339112935439</c:v>
                </c:pt>
                <c:pt idx="22">
                  <c:v>1.007962050186866</c:v>
                </c:pt>
                <c:pt idx="23">
                  <c:v>0.968324165977042</c:v>
                </c:pt>
                <c:pt idx="24">
                  <c:v>1.001499806258254</c:v>
                </c:pt>
                <c:pt idx="25">
                  <c:v>1.00267600394498</c:v>
                </c:pt>
                <c:pt idx="26">
                  <c:v>0.996762345168179</c:v>
                </c:pt>
                <c:pt idx="27">
                  <c:v>1.018484517752269</c:v>
                </c:pt>
                <c:pt idx="28">
                  <c:v>0.94436796329418</c:v>
                </c:pt>
                <c:pt idx="29">
                  <c:v>0.961193326898198</c:v>
                </c:pt>
                <c:pt idx="30">
                  <c:v>0.946888014415376</c:v>
                </c:pt>
                <c:pt idx="31">
                  <c:v>0.968365745461826</c:v>
                </c:pt>
                <c:pt idx="32">
                  <c:v>0.954085991724506</c:v>
                </c:pt>
                <c:pt idx="33">
                  <c:v>1.096811593966898</c:v>
                </c:pt>
                <c:pt idx="34">
                  <c:v>1.021004893619861</c:v>
                </c:pt>
                <c:pt idx="35">
                  <c:v>1.053233326748532</c:v>
                </c:pt>
                <c:pt idx="36">
                  <c:v>0.958520308595836</c:v>
                </c:pt>
                <c:pt idx="37">
                  <c:v>0.964617739255205</c:v>
                </c:pt>
                <c:pt idx="38">
                  <c:v>0.949464915910304</c:v>
                </c:pt>
                <c:pt idx="39">
                  <c:v>0.970656719500801</c:v>
                </c:pt>
                <c:pt idx="40">
                  <c:v>1.015101873865456</c:v>
                </c:pt>
                <c:pt idx="41">
                  <c:v>1.159644114522157</c:v>
                </c:pt>
                <c:pt idx="42">
                  <c:v>1.264105966898025</c:v>
                </c:pt>
                <c:pt idx="43">
                  <c:v>1.448695868926855</c:v>
                </c:pt>
                <c:pt idx="44">
                  <c:v>1.111231985317672</c:v>
                </c:pt>
                <c:pt idx="45">
                  <c:v>1.080748155365723</c:v>
                </c:pt>
                <c:pt idx="46">
                  <c:v>1.117593321542979</c:v>
                </c:pt>
                <c:pt idx="47">
                  <c:v>1.124480643085958</c:v>
                </c:pt>
                <c:pt idx="48">
                  <c:v>1.134002411772557</c:v>
                </c:pt>
                <c:pt idx="49">
                  <c:v>1.258170439935932</c:v>
                </c:pt>
                <c:pt idx="50">
                  <c:v>1.103108408702616</c:v>
                </c:pt>
                <c:pt idx="51">
                  <c:v>1.227767315670048</c:v>
                </c:pt>
                <c:pt idx="52">
                  <c:v>1.079245813000534</c:v>
                </c:pt>
                <c:pt idx="53">
                  <c:v>1.181496863454351</c:v>
                </c:pt>
                <c:pt idx="54">
                  <c:v>1.164657400057395</c:v>
                </c:pt>
                <c:pt idx="55">
                  <c:v>1.096341447410571</c:v>
                </c:pt>
                <c:pt idx="56">
                  <c:v>1.020880036972771</c:v>
                </c:pt>
                <c:pt idx="57">
                  <c:v>1.029812381073145</c:v>
                </c:pt>
                <c:pt idx="58">
                  <c:v>1.028814292979177</c:v>
                </c:pt>
                <c:pt idx="59">
                  <c:v>1.054063659103043</c:v>
                </c:pt>
                <c:pt idx="60">
                  <c:v>0.999452427255739</c:v>
                </c:pt>
                <c:pt idx="61">
                  <c:v>0.957981845168179</c:v>
                </c:pt>
                <c:pt idx="62">
                  <c:v>0.974451875867592</c:v>
                </c:pt>
                <c:pt idx="63">
                  <c:v>1.041774032301121</c:v>
                </c:pt>
                <c:pt idx="64">
                  <c:v>1.090959612920449</c:v>
                </c:pt>
                <c:pt idx="65">
                  <c:v>1.032766384143086</c:v>
                </c:pt>
                <c:pt idx="66">
                  <c:v>1.037189526828617</c:v>
                </c:pt>
                <c:pt idx="67">
                  <c:v>1.023321265349706</c:v>
                </c:pt>
                <c:pt idx="68">
                  <c:v>1.08000104044314</c:v>
                </c:pt>
                <c:pt idx="69">
                  <c:v>1.07219407367859</c:v>
                </c:pt>
                <c:pt idx="70">
                  <c:v>1.097689689001602</c:v>
                </c:pt>
                <c:pt idx="71">
                  <c:v>1.072084201147891</c:v>
                </c:pt>
                <c:pt idx="72">
                  <c:v>0.994179270555259</c:v>
                </c:pt>
                <c:pt idx="73">
                  <c:v>0.930667595144154</c:v>
                </c:pt>
                <c:pt idx="74">
                  <c:v>0.928466060864923</c:v>
                </c:pt>
                <c:pt idx="75">
                  <c:v>1.046068867775782</c:v>
                </c:pt>
                <c:pt idx="76">
                  <c:v>0.0902924034991382</c:v>
                </c:pt>
              </c:numCache>
            </c:numRef>
          </c:yVal>
        </c:ser>
        <c:dLbls/>
        <c:axId val="549752632"/>
        <c:axId val="549742360"/>
      </c:scatterChart>
      <c:valAx>
        <c:axId val="549752632"/>
        <c:scaling>
          <c:orientation val="minMax"/>
          <c:max val="265.0"/>
          <c:min val="84.0"/>
        </c:scaling>
        <c:axPos val="b"/>
        <c:title>
          <c:tx>
            <c:rich>
              <a:bodyPr/>
              <a:lstStyle/>
              <a:p>
                <a:pPr>
                  <a:defRPr sz="3200">
                    <a:latin typeface="Arial" pitchFamily="34" charset="0"/>
                    <a:cs typeface="Arial" pitchFamily="34" charset="0"/>
                  </a:defRPr>
                </a:pPr>
                <a:r>
                  <a:rPr lang="en-US" dirty="0"/>
                  <a:t>Time (days)</a:t>
                </a:r>
              </a:p>
            </c:rich>
          </c:tx>
          <c:layout>
            <c:manualLayout>
              <c:xMode val="edge"/>
              <c:yMode val="edge"/>
              <c:x val="0.412534974140191"/>
              <c:y val="0.893332435273778"/>
            </c:manualLayout>
          </c:layout>
        </c:title>
        <c:numFmt formatCode="General" sourceLinked="1"/>
        <c:tickLblPos val="nextTo"/>
        <c:spPr>
          <a:ln w="25400">
            <a:solidFill>
              <a:sysClr val="windowText" lastClr="000000"/>
            </a:solidFill>
          </a:ln>
          <a:effectLst/>
        </c:spPr>
        <c:txPr>
          <a:bodyPr rot="0" vert="horz"/>
          <a:lstStyle/>
          <a:p>
            <a:pPr>
              <a:defRPr sz="2600" baseline="0">
                <a:latin typeface="Arial" pitchFamily="34" charset="0"/>
              </a:defRPr>
            </a:pPr>
            <a:endParaRPr lang="en-US"/>
          </a:p>
        </c:txPr>
        <c:crossAx val="549742360"/>
        <c:crosses val="autoZero"/>
        <c:crossBetween val="midCat"/>
      </c:valAx>
      <c:valAx>
        <c:axId val="549742360"/>
        <c:scaling>
          <c:orientation val="minMax"/>
          <c:max val="1.5"/>
          <c:min val="0.0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sz="2200"/>
                  <a:t>Total As (mM)</a:t>
                </a:r>
              </a:p>
            </c:rich>
          </c:tx>
          <c:layout/>
        </c:title>
        <c:numFmt formatCode="#,##0.0" sourceLinked="0"/>
        <c:tickLblPos val="nextTo"/>
        <c:spPr>
          <a:ln w="2540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2600" baseline="0">
                <a:latin typeface="Arial" pitchFamily="34" charset="0"/>
              </a:defRPr>
            </a:pPr>
            <a:endParaRPr lang="en-US"/>
          </a:p>
        </c:txPr>
        <c:crossAx val="549752632"/>
        <c:crosses val="autoZero"/>
        <c:crossBetween val="midCat"/>
        <c:minorUnit val="0.02"/>
      </c:valAx>
      <c:spPr>
        <a:ln w="31750"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805372251590851"/>
          <c:y val="0.065289251949681"/>
          <c:w val="0.125095913510738"/>
          <c:h val="0.120764895288721"/>
        </c:manualLayout>
      </c:layout>
    </c:legend>
    <c:plotVisOnly val="1"/>
    <c:dispBlanksAs val="gap"/>
  </c:chart>
  <c:spPr>
    <a:ln>
      <a:noFill/>
    </a:ln>
  </c:spPr>
  <c:txPr>
    <a:bodyPr/>
    <a:lstStyle/>
    <a:p>
      <a:pPr>
        <a:defRPr sz="1800" b="1" i="0" baseline="0"/>
      </a:pPr>
      <a:endParaRPr lang="en-US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60527561294077"/>
          <c:y val="0.0312779888898155"/>
          <c:w val="0.799839292813828"/>
          <c:h val="0.730221541151498"/>
        </c:manualLayout>
      </c:layout>
      <c:scatterChart>
        <c:scatterStyle val="lineMarker"/>
        <c:ser>
          <c:idx val="0"/>
          <c:order val="0"/>
          <c:tx>
            <c:v>Influent</c:v>
          </c:tx>
          <c:spPr>
            <a:ln w="38100">
              <a:noFill/>
              <a:prstDash val="solid"/>
            </a:ln>
            <a:effectLst/>
          </c:spPr>
          <c:marker>
            <c:symbol val="circle"/>
            <c:size val="20"/>
            <c:spPr>
              <a:solidFill>
                <a:sysClr val="windowText" lastClr="000000"/>
              </a:solidFill>
              <a:ln w="19050">
                <a:solidFill>
                  <a:schemeClr val="tx1"/>
                </a:solidFill>
              </a:ln>
              <a:effectLst/>
            </c:spPr>
          </c:marker>
          <c:errBars>
            <c:errDir val="y"/>
            <c:errBarType val="both"/>
            <c:errValType val="cust"/>
            <c:plus>
              <c:numLit>
                <c:ptCount val="0"/>
              </c:numLit>
            </c:plus>
            <c:minus>
              <c:numLit>
                <c:ptCount val="0"/>
              </c:numLit>
            </c:minus>
            <c:spPr>
              <a:ln w="25400"/>
            </c:spPr>
          </c:errBars>
          <c:xVal>
            <c:numRef>
              <c:f>'Reactor 1 TotAs'!$B$3:$B$222</c:f>
              <c:numCache>
                <c:formatCode>General</c:formatCode>
                <c:ptCount val="220"/>
                <c:pt idx="0">
                  <c:v>84.0</c:v>
                </c:pt>
                <c:pt idx="1">
                  <c:v>85.0</c:v>
                </c:pt>
                <c:pt idx="2">
                  <c:v>86.0</c:v>
                </c:pt>
                <c:pt idx="3">
                  <c:v>87.0</c:v>
                </c:pt>
                <c:pt idx="4">
                  <c:v>89.0</c:v>
                </c:pt>
                <c:pt idx="5">
                  <c:v>91.0</c:v>
                </c:pt>
                <c:pt idx="6">
                  <c:v>93.0</c:v>
                </c:pt>
                <c:pt idx="7">
                  <c:v>96.0</c:v>
                </c:pt>
                <c:pt idx="8">
                  <c:v>99.0</c:v>
                </c:pt>
                <c:pt idx="9">
                  <c:v>101.0</c:v>
                </c:pt>
                <c:pt idx="10">
                  <c:v>104.0</c:v>
                </c:pt>
                <c:pt idx="11">
                  <c:v>106.0</c:v>
                </c:pt>
                <c:pt idx="12">
                  <c:v>107.0</c:v>
                </c:pt>
                <c:pt idx="13">
                  <c:v>109.0</c:v>
                </c:pt>
                <c:pt idx="14">
                  <c:v>112.0</c:v>
                </c:pt>
                <c:pt idx="15">
                  <c:v>115.0</c:v>
                </c:pt>
                <c:pt idx="16">
                  <c:v>118.0</c:v>
                </c:pt>
                <c:pt idx="17">
                  <c:v>121.0</c:v>
                </c:pt>
                <c:pt idx="18">
                  <c:v>123.0</c:v>
                </c:pt>
                <c:pt idx="19">
                  <c:v>126.0</c:v>
                </c:pt>
                <c:pt idx="20">
                  <c:v>128.0</c:v>
                </c:pt>
                <c:pt idx="21">
                  <c:v>131.0</c:v>
                </c:pt>
                <c:pt idx="22">
                  <c:v>134.0</c:v>
                </c:pt>
                <c:pt idx="23">
                  <c:v>137.0</c:v>
                </c:pt>
                <c:pt idx="24">
                  <c:v>140.0</c:v>
                </c:pt>
                <c:pt idx="25">
                  <c:v>143.0</c:v>
                </c:pt>
                <c:pt idx="26">
                  <c:v>148.0</c:v>
                </c:pt>
                <c:pt idx="27">
                  <c:v>150.0</c:v>
                </c:pt>
                <c:pt idx="28">
                  <c:v>152.0</c:v>
                </c:pt>
                <c:pt idx="29">
                  <c:v>154.0</c:v>
                </c:pt>
                <c:pt idx="30">
                  <c:v>156.0</c:v>
                </c:pt>
                <c:pt idx="31">
                  <c:v>157.0</c:v>
                </c:pt>
                <c:pt idx="32">
                  <c:v>158.0</c:v>
                </c:pt>
                <c:pt idx="33">
                  <c:v>161.0</c:v>
                </c:pt>
                <c:pt idx="34">
                  <c:v>163.0</c:v>
                </c:pt>
                <c:pt idx="35">
                  <c:v>166.0</c:v>
                </c:pt>
                <c:pt idx="36">
                  <c:v>168.0</c:v>
                </c:pt>
                <c:pt idx="37">
                  <c:v>170.0</c:v>
                </c:pt>
                <c:pt idx="38">
                  <c:v>172.0</c:v>
                </c:pt>
                <c:pt idx="39">
                  <c:v>175.0</c:v>
                </c:pt>
                <c:pt idx="40">
                  <c:v>177.0</c:v>
                </c:pt>
                <c:pt idx="41">
                  <c:v>179.0</c:v>
                </c:pt>
                <c:pt idx="42">
                  <c:v>182.0</c:v>
                </c:pt>
                <c:pt idx="43">
                  <c:v>184.0</c:v>
                </c:pt>
                <c:pt idx="44">
                  <c:v>186.0</c:v>
                </c:pt>
                <c:pt idx="45">
                  <c:v>189.0</c:v>
                </c:pt>
                <c:pt idx="46">
                  <c:v>191.0</c:v>
                </c:pt>
                <c:pt idx="47">
                  <c:v>193.0</c:v>
                </c:pt>
                <c:pt idx="48">
                  <c:v>196.0</c:v>
                </c:pt>
                <c:pt idx="49">
                  <c:v>198.0</c:v>
                </c:pt>
                <c:pt idx="50">
                  <c:v>200.0</c:v>
                </c:pt>
                <c:pt idx="51">
                  <c:v>203.0</c:v>
                </c:pt>
                <c:pt idx="52">
                  <c:v>205.0</c:v>
                </c:pt>
                <c:pt idx="53">
                  <c:v>207.0</c:v>
                </c:pt>
                <c:pt idx="54">
                  <c:v>212.0</c:v>
                </c:pt>
                <c:pt idx="55">
                  <c:v>214.0</c:v>
                </c:pt>
                <c:pt idx="56">
                  <c:v>217.0</c:v>
                </c:pt>
                <c:pt idx="57">
                  <c:v>219.0</c:v>
                </c:pt>
                <c:pt idx="58">
                  <c:v>221.0</c:v>
                </c:pt>
                <c:pt idx="59">
                  <c:v>224.0</c:v>
                </c:pt>
                <c:pt idx="60">
                  <c:v>226.0</c:v>
                </c:pt>
                <c:pt idx="61">
                  <c:v>228.0</c:v>
                </c:pt>
                <c:pt idx="62">
                  <c:v>231.0</c:v>
                </c:pt>
                <c:pt idx="63">
                  <c:v>233.0</c:v>
                </c:pt>
                <c:pt idx="64">
                  <c:v>235.0</c:v>
                </c:pt>
                <c:pt idx="65">
                  <c:v>238.0</c:v>
                </c:pt>
                <c:pt idx="66">
                  <c:v>240.0</c:v>
                </c:pt>
                <c:pt idx="67">
                  <c:v>242.0</c:v>
                </c:pt>
                <c:pt idx="68">
                  <c:v>245.0</c:v>
                </c:pt>
                <c:pt idx="69">
                  <c:v>247.0</c:v>
                </c:pt>
                <c:pt idx="70">
                  <c:v>249.0</c:v>
                </c:pt>
                <c:pt idx="71">
                  <c:v>252.0</c:v>
                </c:pt>
                <c:pt idx="72">
                  <c:v>254.0</c:v>
                </c:pt>
                <c:pt idx="73">
                  <c:v>256.0</c:v>
                </c:pt>
                <c:pt idx="74">
                  <c:v>259.0</c:v>
                </c:pt>
              </c:numCache>
            </c:numRef>
          </c:xVal>
          <c:yVal>
            <c:numRef>
              <c:f>'Reactor 1 TotAs'!$E$3:$E$222</c:f>
              <c:numCache>
                <c:formatCode>0.0000</c:formatCode>
                <c:ptCount val="220"/>
                <c:pt idx="0">
                  <c:v>0.0</c:v>
                </c:pt>
                <c:pt idx="1">
                  <c:v>1.047918347570742</c:v>
                </c:pt>
                <c:pt idx="2">
                  <c:v>0.869722983182061</c:v>
                </c:pt>
                <c:pt idx="3">
                  <c:v>1.075191146289375</c:v>
                </c:pt>
                <c:pt idx="4">
                  <c:v>1.093048913507741</c:v>
                </c:pt>
                <c:pt idx="5">
                  <c:v>1.074673032835024</c:v>
                </c:pt>
                <c:pt idx="6">
                  <c:v>0.947634651628404</c:v>
                </c:pt>
                <c:pt idx="7">
                  <c:v>1.02455597263748</c:v>
                </c:pt>
                <c:pt idx="8">
                  <c:v>1.05580091791244</c:v>
                </c:pt>
                <c:pt idx="9">
                  <c:v>1.042559037773625</c:v>
                </c:pt>
                <c:pt idx="10">
                  <c:v>1.0653425186866</c:v>
                </c:pt>
                <c:pt idx="11">
                  <c:v>1.134059049652963</c:v>
                </c:pt>
                <c:pt idx="12">
                  <c:v>1.098316625734116</c:v>
                </c:pt>
                <c:pt idx="13">
                  <c:v>1.094716925920982</c:v>
                </c:pt>
                <c:pt idx="14">
                  <c:v>1.084625662720235</c:v>
                </c:pt>
                <c:pt idx="15">
                  <c:v>1.03606210104111</c:v>
                </c:pt>
                <c:pt idx="16">
                  <c:v>1.051075132786973</c:v>
                </c:pt>
                <c:pt idx="17">
                  <c:v>1.120432309930593</c:v>
                </c:pt>
                <c:pt idx="18">
                  <c:v>1.066189920536172</c:v>
                </c:pt>
                <c:pt idx="19">
                  <c:v>1.069499196476241</c:v>
                </c:pt>
                <c:pt idx="20">
                  <c:v>1.096163974743727</c:v>
                </c:pt>
                <c:pt idx="21">
                  <c:v>1.066449504004271</c:v>
                </c:pt>
                <c:pt idx="22">
                  <c:v>1.065745924383342</c:v>
                </c:pt>
                <c:pt idx="23">
                  <c:v>1.069429456680459</c:v>
                </c:pt>
                <c:pt idx="24">
                  <c:v>1.066645869576081</c:v>
                </c:pt>
                <c:pt idx="25">
                  <c:v>1.051809469640076</c:v>
                </c:pt>
                <c:pt idx="26">
                  <c:v>1.054563825680726</c:v>
                </c:pt>
                <c:pt idx="27">
                  <c:v>1.039202750266951</c:v>
                </c:pt>
                <c:pt idx="28">
                  <c:v>1.074740218099306</c:v>
                </c:pt>
                <c:pt idx="29">
                  <c:v>1.067073306727176</c:v>
                </c:pt>
                <c:pt idx="30">
                  <c:v>1.065341654698345</c:v>
                </c:pt>
                <c:pt idx="31">
                  <c:v>1.12488190176188</c:v>
                </c:pt>
                <c:pt idx="32">
                  <c:v>0.987568879604912</c:v>
                </c:pt>
                <c:pt idx="33">
                  <c:v>1.061488602509343</c:v>
                </c:pt>
                <c:pt idx="34">
                  <c:v>0.939590896556327</c:v>
                </c:pt>
                <c:pt idx="35">
                  <c:v>1.02855614335291</c:v>
                </c:pt>
                <c:pt idx="36">
                  <c:v>1.064686982114255</c:v>
                </c:pt>
                <c:pt idx="37">
                  <c:v>1.04675860452683</c:v>
                </c:pt>
                <c:pt idx="38">
                  <c:v>1.070655982578751</c:v>
                </c:pt>
                <c:pt idx="39">
                  <c:v>1.07196003576882</c:v>
                </c:pt>
                <c:pt idx="40">
                  <c:v>1.061349899359316</c:v>
                </c:pt>
                <c:pt idx="41">
                  <c:v>1.042454313534437</c:v>
                </c:pt>
                <c:pt idx="42">
                  <c:v>0.979194135077416</c:v>
                </c:pt>
                <c:pt idx="43">
                  <c:v>1.082609342498665</c:v>
                </c:pt>
                <c:pt idx="44">
                  <c:v>0.999376923384944</c:v>
                </c:pt>
                <c:pt idx="45">
                  <c:v>1.008911254137747</c:v>
                </c:pt>
                <c:pt idx="46">
                  <c:v>1.01038708769354</c:v>
                </c:pt>
                <c:pt idx="47">
                  <c:v>1.016905841697811</c:v>
                </c:pt>
                <c:pt idx="48">
                  <c:v>1.076506496663107</c:v>
                </c:pt>
                <c:pt idx="49">
                  <c:v>1.02997263961559</c:v>
                </c:pt>
                <c:pt idx="50">
                  <c:v>0.981214009743727</c:v>
                </c:pt>
                <c:pt idx="51">
                  <c:v>1.07123845088094</c:v>
                </c:pt>
                <c:pt idx="52">
                  <c:v>1.08146189444741</c:v>
                </c:pt>
                <c:pt idx="53">
                  <c:v>1.038665626001068</c:v>
                </c:pt>
                <c:pt idx="54">
                  <c:v>1.056112347437266</c:v>
                </c:pt>
                <c:pt idx="55">
                  <c:v>1.091078621195942</c:v>
                </c:pt>
                <c:pt idx="56">
                  <c:v>1.004205709690336</c:v>
                </c:pt>
                <c:pt idx="57">
                  <c:v>1.043288076615056</c:v>
                </c:pt>
                <c:pt idx="58">
                  <c:v>1.047444077282434</c:v>
                </c:pt>
                <c:pt idx="59">
                  <c:v>1.041079959690336</c:v>
                </c:pt>
                <c:pt idx="60">
                  <c:v>1.073074454484784</c:v>
                </c:pt>
                <c:pt idx="61">
                  <c:v>1.078708177923118</c:v>
                </c:pt>
                <c:pt idx="62">
                  <c:v>1.072115788174052</c:v>
                </c:pt>
                <c:pt idx="63">
                  <c:v>0.997762163641217</c:v>
                </c:pt>
                <c:pt idx="64">
                  <c:v>1.080634267218366</c:v>
                </c:pt>
                <c:pt idx="65">
                  <c:v>1.039887223037907</c:v>
                </c:pt>
                <c:pt idx="66">
                  <c:v>1.00053702082221</c:v>
                </c:pt>
                <c:pt idx="67">
                  <c:v>1.012737963828083</c:v>
                </c:pt>
                <c:pt idx="68">
                  <c:v>1.04475405565937</c:v>
                </c:pt>
                <c:pt idx="69">
                  <c:v>1.035211647090229</c:v>
                </c:pt>
                <c:pt idx="70">
                  <c:v>1.067657943806727</c:v>
                </c:pt>
                <c:pt idx="71">
                  <c:v>0.922328317538708</c:v>
                </c:pt>
                <c:pt idx="72">
                  <c:v>0.980957426588361</c:v>
                </c:pt>
                <c:pt idx="73">
                  <c:v>1.00321225686132</c:v>
                </c:pt>
                <c:pt idx="74">
                  <c:v>0.991271499909904</c:v>
                </c:pt>
                <c:pt idx="75">
                  <c:v>1.044987099234173</c:v>
                </c:pt>
                <c:pt idx="76" formatCode="General">
                  <c:v>0.0457575437240129</c:v>
                </c:pt>
              </c:numCache>
            </c:numRef>
          </c:yVal>
        </c:ser>
        <c:ser>
          <c:idx val="1"/>
          <c:order val="1"/>
          <c:tx>
            <c:v>Effluent</c:v>
          </c:tx>
          <c:spPr>
            <a:ln w="34925">
              <a:noFill/>
            </a:ln>
            <a:effectLst/>
          </c:spPr>
          <c:marker>
            <c:symbol val="circle"/>
            <c:size val="20"/>
            <c:spPr>
              <a:noFill/>
              <a:ln w="38100">
                <a:solidFill>
                  <a:sysClr val="windowText" lastClr="000000"/>
                </a:solidFill>
                <a:miter lim="800000"/>
              </a:ln>
              <a:effectLst/>
            </c:spPr>
          </c:marker>
          <c:errBars>
            <c:errDir val="y"/>
            <c:errBarType val="both"/>
            <c:errValType val="cust"/>
            <c:plus>
              <c:numLit>
                <c:ptCount val="0"/>
              </c:numLit>
            </c:plus>
            <c:minus>
              <c:numLit>
                <c:ptCount val="0"/>
              </c:numLit>
            </c:minus>
            <c:spPr>
              <a:ln w="25400"/>
            </c:spPr>
          </c:errBars>
          <c:xVal>
            <c:numRef>
              <c:f>'Reactor 1 TotAs'!$B$3:$B$222</c:f>
              <c:numCache>
                <c:formatCode>General</c:formatCode>
                <c:ptCount val="220"/>
                <c:pt idx="0">
                  <c:v>84.0</c:v>
                </c:pt>
                <c:pt idx="1">
                  <c:v>85.0</c:v>
                </c:pt>
                <c:pt idx="2">
                  <c:v>86.0</c:v>
                </c:pt>
                <c:pt idx="3">
                  <c:v>87.0</c:v>
                </c:pt>
                <c:pt idx="4">
                  <c:v>89.0</c:v>
                </c:pt>
                <c:pt idx="5">
                  <c:v>91.0</c:v>
                </c:pt>
                <c:pt idx="6">
                  <c:v>93.0</c:v>
                </c:pt>
                <c:pt idx="7">
                  <c:v>96.0</c:v>
                </c:pt>
                <c:pt idx="8">
                  <c:v>99.0</c:v>
                </c:pt>
                <c:pt idx="9">
                  <c:v>101.0</c:v>
                </c:pt>
                <c:pt idx="10">
                  <c:v>104.0</c:v>
                </c:pt>
                <c:pt idx="11">
                  <c:v>106.0</c:v>
                </c:pt>
                <c:pt idx="12">
                  <c:v>107.0</c:v>
                </c:pt>
                <c:pt idx="13">
                  <c:v>109.0</c:v>
                </c:pt>
                <c:pt idx="14">
                  <c:v>112.0</c:v>
                </c:pt>
                <c:pt idx="15">
                  <c:v>115.0</c:v>
                </c:pt>
                <c:pt idx="16">
                  <c:v>118.0</c:v>
                </c:pt>
                <c:pt idx="17">
                  <c:v>121.0</c:v>
                </c:pt>
                <c:pt idx="18">
                  <c:v>123.0</c:v>
                </c:pt>
                <c:pt idx="19">
                  <c:v>126.0</c:v>
                </c:pt>
                <c:pt idx="20">
                  <c:v>128.0</c:v>
                </c:pt>
                <c:pt idx="21">
                  <c:v>131.0</c:v>
                </c:pt>
                <c:pt idx="22">
                  <c:v>134.0</c:v>
                </c:pt>
                <c:pt idx="23">
                  <c:v>137.0</c:v>
                </c:pt>
                <c:pt idx="24">
                  <c:v>140.0</c:v>
                </c:pt>
                <c:pt idx="25">
                  <c:v>143.0</c:v>
                </c:pt>
                <c:pt idx="26">
                  <c:v>148.0</c:v>
                </c:pt>
                <c:pt idx="27">
                  <c:v>150.0</c:v>
                </c:pt>
                <c:pt idx="28">
                  <c:v>152.0</c:v>
                </c:pt>
                <c:pt idx="29">
                  <c:v>154.0</c:v>
                </c:pt>
                <c:pt idx="30">
                  <c:v>156.0</c:v>
                </c:pt>
                <c:pt idx="31">
                  <c:v>157.0</c:v>
                </c:pt>
                <c:pt idx="32">
                  <c:v>158.0</c:v>
                </c:pt>
                <c:pt idx="33">
                  <c:v>161.0</c:v>
                </c:pt>
                <c:pt idx="34">
                  <c:v>163.0</c:v>
                </c:pt>
                <c:pt idx="35">
                  <c:v>166.0</c:v>
                </c:pt>
                <c:pt idx="36">
                  <c:v>168.0</c:v>
                </c:pt>
                <c:pt idx="37">
                  <c:v>170.0</c:v>
                </c:pt>
                <c:pt idx="38">
                  <c:v>172.0</c:v>
                </c:pt>
                <c:pt idx="39">
                  <c:v>175.0</c:v>
                </c:pt>
                <c:pt idx="40">
                  <c:v>177.0</c:v>
                </c:pt>
                <c:pt idx="41">
                  <c:v>179.0</c:v>
                </c:pt>
                <c:pt idx="42">
                  <c:v>182.0</c:v>
                </c:pt>
                <c:pt idx="43">
                  <c:v>184.0</c:v>
                </c:pt>
                <c:pt idx="44">
                  <c:v>186.0</c:v>
                </c:pt>
                <c:pt idx="45">
                  <c:v>189.0</c:v>
                </c:pt>
                <c:pt idx="46">
                  <c:v>191.0</c:v>
                </c:pt>
                <c:pt idx="47">
                  <c:v>193.0</c:v>
                </c:pt>
                <c:pt idx="48">
                  <c:v>196.0</c:v>
                </c:pt>
                <c:pt idx="49">
                  <c:v>198.0</c:v>
                </c:pt>
                <c:pt idx="50">
                  <c:v>200.0</c:v>
                </c:pt>
                <c:pt idx="51">
                  <c:v>203.0</c:v>
                </c:pt>
                <c:pt idx="52">
                  <c:v>205.0</c:v>
                </c:pt>
                <c:pt idx="53">
                  <c:v>207.0</c:v>
                </c:pt>
                <c:pt idx="54">
                  <c:v>212.0</c:v>
                </c:pt>
                <c:pt idx="55">
                  <c:v>214.0</c:v>
                </c:pt>
                <c:pt idx="56">
                  <c:v>217.0</c:v>
                </c:pt>
                <c:pt idx="57">
                  <c:v>219.0</c:v>
                </c:pt>
                <c:pt idx="58">
                  <c:v>221.0</c:v>
                </c:pt>
                <c:pt idx="59">
                  <c:v>224.0</c:v>
                </c:pt>
                <c:pt idx="60">
                  <c:v>226.0</c:v>
                </c:pt>
                <c:pt idx="61">
                  <c:v>228.0</c:v>
                </c:pt>
                <c:pt idx="62">
                  <c:v>231.0</c:v>
                </c:pt>
                <c:pt idx="63">
                  <c:v>233.0</c:v>
                </c:pt>
                <c:pt idx="64">
                  <c:v>235.0</c:v>
                </c:pt>
                <c:pt idx="65">
                  <c:v>238.0</c:v>
                </c:pt>
                <c:pt idx="66">
                  <c:v>240.0</c:v>
                </c:pt>
                <c:pt idx="67">
                  <c:v>242.0</c:v>
                </c:pt>
                <c:pt idx="68">
                  <c:v>245.0</c:v>
                </c:pt>
                <c:pt idx="69">
                  <c:v>247.0</c:v>
                </c:pt>
                <c:pt idx="70">
                  <c:v>249.0</c:v>
                </c:pt>
                <c:pt idx="71">
                  <c:v>252.0</c:v>
                </c:pt>
                <c:pt idx="72">
                  <c:v>254.0</c:v>
                </c:pt>
                <c:pt idx="73">
                  <c:v>256.0</c:v>
                </c:pt>
                <c:pt idx="74">
                  <c:v>259.0</c:v>
                </c:pt>
              </c:numCache>
            </c:numRef>
          </c:xVal>
          <c:yVal>
            <c:numRef>
              <c:f>'Reactor 1 TotAs'!$F$3:$F$222</c:f>
              <c:numCache>
                <c:formatCode>0.0000</c:formatCode>
                <c:ptCount val="220"/>
                <c:pt idx="0">
                  <c:v>0.0</c:v>
                </c:pt>
                <c:pt idx="1">
                  <c:v>0.164702202349172</c:v>
                </c:pt>
                <c:pt idx="2">
                  <c:v>0.774347601441538</c:v>
                </c:pt>
                <c:pt idx="3">
                  <c:v>0.898252150293647</c:v>
                </c:pt>
                <c:pt idx="4">
                  <c:v>0.974096240149493</c:v>
                </c:pt>
                <c:pt idx="5">
                  <c:v>1.024394260544581</c:v>
                </c:pt>
                <c:pt idx="6">
                  <c:v>0.970499775760811</c:v>
                </c:pt>
                <c:pt idx="7">
                  <c:v>1.013743415509877</c:v>
                </c:pt>
                <c:pt idx="8">
                  <c:v>0.971959188467699</c:v>
                </c:pt>
                <c:pt idx="9">
                  <c:v>1.039528930726108</c:v>
                </c:pt>
                <c:pt idx="10">
                  <c:v>1.043173770688735</c:v>
                </c:pt>
                <c:pt idx="11">
                  <c:v>1.073366014415376</c:v>
                </c:pt>
                <c:pt idx="12">
                  <c:v>1.107895077282435</c:v>
                </c:pt>
                <c:pt idx="13">
                  <c:v>1.090907958756006</c:v>
                </c:pt>
                <c:pt idx="14">
                  <c:v>1.082419629357982</c:v>
                </c:pt>
                <c:pt idx="15">
                  <c:v>1.032812756673785</c:v>
                </c:pt>
                <c:pt idx="16">
                  <c:v>1.034275190221108</c:v>
                </c:pt>
                <c:pt idx="17">
                  <c:v>1.096575284570208</c:v>
                </c:pt>
                <c:pt idx="18">
                  <c:v>1.039287949546183</c:v>
                </c:pt>
                <c:pt idx="19">
                  <c:v>1.06556547648158</c:v>
                </c:pt>
                <c:pt idx="20">
                  <c:v>1.046674851121196</c:v>
                </c:pt>
                <c:pt idx="21">
                  <c:v>1.026147686227415</c:v>
                </c:pt>
                <c:pt idx="22">
                  <c:v>1.039314400613988</c:v>
                </c:pt>
                <c:pt idx="23">
                  <c:v>1.060132614204618</c:v>
                </c:pt>
                <c:pt idx="24">
                  <c:v>1.053727058404351</c:v>
                </c:pt>
                <c:pt idx="25">
                  <c:v>1.042462125687934</c:v>
                </c:pt>
                <c:pt idx="26">
                  <c:v>1.053992015082755</c:v>
                </c:pt>
                <c:pt idx="27">
                  <c:v>1.071934834089695</c:v>
                </c:pt>
                <c:pt idx="28">
                  <c:v>1.0662701274693</c:v>
                </c:pt>
                <c:pt idx="29">
                  <c:v>1.066620816159904</c:v>
                </c:pt>
                <c:pt idx="30">
                  <c:v>1.06178813654565</c:v>
                </c:pt>
                <c:pt idx="31">
                  <c:v>1.011351236385478</c:v>
                </c:pt>
                <c:pt idx="32">
                  <c:v>0.993559334223171</c:v>
                </c:pt>
                <c:pt idx="33">
                  <c:v>0.952206576882007</c:v>
                </c:pt>
                <c:pt idx="34">
                  <c:v>0.964474645088094</c:v>
                </c:pt>
                <c:pt idx="35">
                  <c:v>1.020480197544047</c:v>
                </c:pt>
                <c:pt idx="36">
                  <c:v>1.043830797517352</c:v>
                </c:pt>
                <c:pt idx="37">
                  <c:v>1.027111766497597</c:v>
                </c:pt>
                <c:pt idx="38">
                  <c:v>1.053288230245595</c:v>
                </c:pt>
                <c:pt idx="39">
                  <c:v>1.067821882884409</c:v>
                </c:pt>
                <c:pt idx="40">
                  <c:v>0.999139261612386</c:v>
                </c:pt>
                <c:pt idx="41">
                  <c:v>1.015723474639616</c:v>
                </c:pt>
                <c:pt idx="42">
                  <c:v>0.961752964628937</c:v>
                </c:pt>
                <c:pt idx="43">
                  <c:v>1.062428612920448</c:v>
                </c:pt>
                <c:pt idx="44">
                  <c:v>1.022478563934864</c:v>
                </c:pt>
                <c:pt idx="45">
                  <c:v>1.029508837293113</c:v>
                </c:pt>
                <c:pt idx="46">
                  <c:v>1.03286528950881</c:v>
                </c:pt>
                <c:pt idx="47">
                  <c:v>1.03814138120662</c:v>
                </c:pt>
                <c:pt idx="48">
                  <c:v>1.021032402028831</c:v>
                </c:pt>
                <c:pt idx="49">
                  <c:v>1.040187382407902</c:v>
                </c:pt>
                <c:pt idx="50">
                  <c:v>0.973599016284036</c:v>
                </c:pt>
                <c:pt idx="51">
                  <c:v>1.031616592231714</c:v>
                </c:pt>
                <c:pt idx="52">
                  <c:v>1.079983375774159</c:v>
                </c:pt>
                <c:pt idx="53">
                  <c:v>1.015603308996263</c:v>
                </c:pt>
                <c:pt idx="54">
                  <c:v>1.095289368659904</c:v>
                </c:pt>
                <c:pt idx="55">
                  <c:v>0.877495013747998</c:v>
                </c:pt>
                <c:pt idx="56">
                  <c:v>0.992119737853711</c:v>
                </c:pt>
                <c:pt idx="57">
                  <c:v>0.949991106513614</c:v>
                </c:pt>
                <c:pt idx="58">
                  <c:v>1.020326130806193</c:v>
                </c:pt>
                <c:pt idx="59">
                  <c:v>0.995190298585157</c:v>
                </c:pt>
                <c:pt idx="60">
                  <c:v>1.059223958622531</c:v>
                </c:pt>
                <c:pt idx="61">
                  <c:v>1.063186236652429</c:v>
                </c:pt>
                <c:pt idx="62">
                  <c:v>0.994860185798185</c:v>
                </c:pt>
                <c:pt idx="63">
                  <c:v>0.921078204751735</c:v>
                </c:pt>
                <c:pt idx="64">
                  <c:v>0.762060315670048</c:v>
                </c:pt>
                <c:pt idx="65">
                  <c:v>0.979304651628404</c:v>
                </c:pt>
                <c:pt idx="66">
                  <c:v>0.976954091697811</c:v>
                </c:pt>
                <c:pt idx="67">
                  <c:v>0.99255155098772</c:v>
                </c:pt>
                <c:pt idx="68">
                  <c:v>1.02622813000534</c:v>
                </c:pt>
                <c:pt idx="69">
                  <c:v>0.959203814735718</c:v>
                </c:pt>
                <c:pt idx="70">
                  <c:v>0.951524319941271</c:v>
                </c:pt>
                <c:pt idx="71">
                  <c:v>0.959496284703684</c:v>
                </c:pt>
                <c:pt idx="72">
                  <c:v>0.955646293379605</c:v>
                </c:pt>
                <c:pt idx="73">
                  <c:v>0.988604819807795</c:v>
                </c:pt>
                <c:pt idx="74">
                  <c:v>0.974440286011746</c:v>
                </c:pt>
                <c:pt idx="75" formatCode="General">
                  <c:v>1.000538209055935</c:v>
                </c:pt>
                <c:pt idx="76" formatCode="General">
                  <c:v>0.116464712499744</c:v>
                </c:pt>
              </c:numCache>
            </c:numRef>
          </c:yVal>
        </c:ser>
        <c:dLbls/>
        <c:axId val="549882216"/>
        <c:axId val="549874456"/>
      </c:scatterChart>
      <c:valAx>
        <c:axId val="549882216"/>
        <c:scaling>
          <c:orientation val="minMax"/>
          <c:max val="265.0"/>
          <c:min val="84.0"/>
        </c:scaling>
        <c:axPos val="b"/>
        <c:title>
          <c:tx>
            <c:rich>
              <a:bodyPr/>
              <a:lstStyle/>
              <a:p>
                <a:pPr>
                  <a:defRPr sz="3200">
                    <a:latin typeface="Arial" pitchFamily="34" charset="0"/>
                    <a:cs typeface="Arial" pitchFamily="34" charset="0"/>
                  </a:defRPr>
                </a:pPr>
                <a:r>
                  <a:rPr lang="en-US"/>
                  <a:t>Time (days)</a:t>
                </a:r>
              </a:p>
            </c:rich>
          </c:tx>
          <c:layout>
            <c:manualLayout>
              <c:xMode val="edge"/>
              <c:yMode val="edge"/>
              <c:x val="0.436205389429106"/>
              <c:y val="0.940006377608897"/>
            </c:manualLayout>
          </c:layout>
        </c:title>
        <c:numFmt formatCode="General" sourceLinked="1"/>
        <c:tickLblPos val="nextTo"/>
        <c:spPr>
          <a:ln w="25400">
            <a:solidFill>
              <a:sysClr val="windowText" lastClr="000000"/>
            </a:solidFill>
          </a:ln>
          <a:effectLst/>
        </c:spPr>
        <c:txPr>
          <a:bodyPr rot="0" vert="horz"/>
          <a:lstStyle/>
          <a:p>
            <a:pPr>
              <a:defRPr sz="2600" baseline="0">
                <a:latin typeface="Arial" pitchFamily="34" charset="0"/>
              </a:defRPr>
            </a:pPr>
            <a:endParaRPr lang="en-US"/>
          </a:p>
        </c:txPr>
        <c:crossAx val="549874456"/>
        <c:crosses val="autoZero"/>
        <c:crossBetween val="midCat"/>
      </c:valAx>
      <c:valAx>
        <c:axId val="549874456"/>
        <c:scaling>
          <c:orientation val="minMax"/>
          <c:max val="1.5"/>
          <c:min val="0.0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sz="2200"/>
                  <a:t>Total As (mM)</a:t>
                </a:r>
              </a:p>
            </c:rich>
          </c:tx>
          <c:layout/>
        </c:title>
        <c:numFmt formatCode="0.0" sourceLinked="0"/>
        <c:tickLblPos val="nextTo"/>
        <c:spPr>
          <a:ln w="2540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2600" baseline="0">
                <a:latin typeface="Arial" pitchFamily="34" charset="0"/>
              </a:defRPr>
            </a:pPr>
            <a:endParaRPr lang="en-US"/>
          </a:p>
        </c:txPr>
        <c:crossAx val="549882216"/>
        <c:crosses val="autoZero"/>
        <c:crossBetween val="midCat"/>
        <c:majorUnit val="0.5"/>
      </c:valAx>
      <c:spPr>
        <a:ln w="31750"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74304835997944"/>
          <c:y val="0.065289251949681"/>
          <c:w val="0.125095913510738"/>
          <c:h val="0.120764895288721"/>
        </c:manualLayout>
      </c:layout>
    </c:legend>
    <c:plotVisOnly val="1"/>
    <c:dispBlanksAs val="gap"/>
  </c:chart>
  <c:spPr>
    <a:ln>
      <a:noFill/>
    </a:ln>
  </c:spPr>
  <c:txPr>
    <a:bodyPr/>
    <a:lstStyle/>
    <a:p>
      <a:pPr>
        <a:defRPr sz="1800" b="1" i="0" baseline="0"/>
      </a:pPr>
      <a:endParaRPr lang="en-US"/>
    </a:p>
  </c:tx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87061137808276"/>
          <c:y val="0.0312779888898155"/>
          <c:w val="0.771402764289409"/>
          <c:h val="0.715805245682553"/>
        </c:manualLayout>
      </c:layout>
      <c:scatterChart>
        <c:scatterStyle val="lineMarker"/>
        <c:ser>
          <c:idx val="0"/>
          <c:order val="0"/>
          <c:tx>
            <c:v>Complete Treatment</c:v>
          </c:tx>
          <c:spPr>
            <a:ln w="38100">
              <a:noFill/>
              <a:prstDash val="solid"/>
            </a:ln>
            <a:effectLst/>
          </c:spPr>
          <c:marker>
            <c:symbol val="circle"/>
            <c:size val="20"/>
            <c:spPr>
              <a:solidFill>
                <a:sysClr val="windowText" lastClr="000000"/>
              </a:solidFill>
              <a:ln w="19050">
                <a:solidFill>
                  <a:schemeClr val="tx1"/>
                </a:solidFill>
              </a:ln>
              <a:effectLst/>
            </c:spPr>
          </c:marker>
          <c:errBars>
            <c:errDir val="y"/>
            <c:errBarType val="both"/>
            <c:errValType val="cust"/>
            <c:plus>
              <c:numLit>
                <c:ptCount val="0"/>
              </c:numLit>
            </c:plus>
            <c:minus>
              <c:numLit>
                <c:ptCount val="0"/>
              </c:numLit>
            </c:minus>
            <c:spPr>
              <a:ln w="25400"/>
            </c:spPr>
          </c:errBars>
          <c:xVal>
            <c:numRef>
              <c:f>Hoja1!$J$3:$J$77</c:f>
              <c:numCache>
                <c:formatCode>General</c:formatCode>
                <c:ptCount val="75"/>
                <c:pt idx="0">
                  <c:v>84.0</c:v>
                </c:pt>
                <c:pt idx="1">
                  <c:v>85.0</c:v>
                </c:pt>
                <c:pt idx="2">
                  <c:v>86.0</c:v>
                </c:pt>
                <c:pt idx="3">
                  <c:v>87.0</c:v>
                </c:pt>
                <c:pt idx="4">
                  <c:v>89.0</c:v>
                </c:pt>
                <c:pt idx="5">
                  <c:v>91.0</c:v>
                </c:pt>
                <c:pt idx="6">
                  <c:v>93.0</c:v>
                </c:pt>
                <c:pt idx="7">
                  <c:v>96.0</c:v>
                </c:pt>
                <c:pt idx="8">
                  <c:v>99.0</c:v>
                </c:pt>
                <c:pt idx="9">
                  <c:v>101.0</c:v>
                </c:pt>
                <c:pt idx="10">
                  <c:v>104.0</c:v>
                </c:pt>
                <c:pt idx="11">
                  <c:v>106.0</c:v>
                </c:pt>
                <c:pt idx="12">
                  <c:v>107.0</c:v>
                </c:pt>
                <c:pt idx="13">
                  <c:v>109.0</c:v>
                </c:pt>
                <c:pt idx="14">
                  <c:v>112.0</c:v>
                </c:pt>
                <c:pt idx="15">
                  <c:v>115.0</c:v>
                </c:pt>
                <c:pt idx="16">
                  <c:v>118.0</c:v>
                </c:pt>
                <c:pt idx="17">
                  <c:v>121.0</c:v>
                </c:pt>
                <c:pt idx="18">
                  <c:v>123.0</c:v>
                </c:pt>
                <c:pt idx="19">
                  <c:v>126.0</c:v>
                </c:pt>
                <c:pt idx="20">
                  <c:v>128.0</c:v>
                </c:pt>
                <c:pt idx="21">
                  <c:v>131.0</c:v>
                </c:pt>
                <c:pt idx="22">
                  <c:v>134.0</c:v>
                </c:pt>
                <c:pt idx="23">
                  <c:v>137.0</c:v>
                </c:pt>
                <c:pt idx="24">
                  <c:v>140.0</c:v>
                </c:pt>
                <c:pt idx="25">
                  <c:v>143.0</c:v>
                </c:pt>
                <c:pt idx="26">
                  <c:v>145.0</c:v>
                </c:pt>
                <c:pt idx="27">
                  <c:v>148.0</c:v>
                </c:pt>
                <c:pt idx="28">
                  <c:v>150.0</c:v>
                </c:pt>
                <c:pt idx="29">
                  <c:v>152.0</c:v>
                </c:pt>
                <c:pt idx="30">
                  <c:v>154.0</c:v>
                </c:pt>
                <c:pt idx="31">
                  <c:v>156.0</c:v>
                </c:pt>
                <c:pt idx="32">
                  <c:v>158.0</c:v>
                </c:pt>
                <c:pt idx="33">
                  <c:v>161.0</c:v>
                </c:pt>
                <c:pt idx="34">
                  <c:v>163.0</c:v>
                </c:pt>
                <c:pt idx="35">
                  <c:v>166.0</c:v>
                </c:pt>
                <c:pt idx="36">
                  <c:v>168.0</c:v>
                </c:pt>
                <c:pt idx="37">
                  <c:v>170.0</c:v>
                </c:pt>
                <c:pt idx="38">
                  <c:v>172.0</c:v>
                </c:pt>
                <c:pt idx="39">
                  <c:v>175.0</c:v>
                </c:pt>
                <c:pt idx="40">
                  <c:v>177.0</c:v>
                </c:pt>
                <c:pt idx="41">
                  <c:v>179.0</c:v>
                </c:pt>
                <c:pt idx="42">
                  <c:v>182.0</c:v>
                </c:pt>
                <c:pt idx="43">
                  <c:v>184.0</c:v>
                </c:pt>
                <c:pt idx="44">
                  <c:v>186.0</c:v>
                </c:pt>
                <c:pt idx="45">
                  <c:v>189.0</c:v>
                </c:pt>
                <c:pt idx="46">
                  <c:v>191.0</c:v>
                </c:pt>
                <c:pt idx="47">
                  <c:v>193.0</c:v>
                </c:pt>
                <c:pt idx="48">
                  <c:v>196.0</c:v>
                </c:pt>
                <c:pt idx="49">
                  <c:v>198.0</c:v>
                </c:pt>
                <c:pt idx="50">
                  <c:v>200.0</c:v>
                </c:pt>
                <c:pt idx="51">
                  <c:v>203.0</c:v>
                </c:pt>
                <c:pt idx="52">
                  <c:v>205.0</c:v>
                </c:pt>
                <c:pt idx="53">
                  <c:v>207.0</c:v>
                </c:pt>
                <c:pt idx="54">
                  <c:v>212.0</c:v>
                </c:pt>
                <c:pt idx="55">
                  <c:v>214.0</c:v>
                </c:pt>
                <c:pt idx="56">
                  <c:v>217.0</c:v>
                </c:pt>
                <c:pt idx="57">
                  <c:v>219.0</c:v>
                </c:pt>
                <c:pt idx="58">
                  <c:v>221.0</c:v>
                </c:pt>
                <c:pt idx="59">
                  <c:v>224.0</c:v>
                </c:pt>
                <c:pt idx="60">
                  <c:v>226.0</c:v>
                </c:pt>
                <c:pt idx="61">
                  <c:v>228.0</c:v>
                </c:pt>
                <c:pt idx="62">
                  <c:v>231.0</c:v>
                </c:pt>
                <c:pt idx="63">
                  <c:v>233.0</c:v>
                </c:pt>
                <c:pt idx="64">
                  <c:v>235.0</c:v>
                </c:pt>
                <c:pt idx="65">
                  <c:v>238.0</c:v>
                </c:pt>
                <c:pt idx="66">
                  <c:v>240.0</c:v>
                </c:pt>
                <c:pt idx="67">
                  <c:v>242.0</c:v>
                </c:pt>
                <c:pt idx="68">
                  <c:v>245.0</c:v>
                </c:pt>
                <c:pt idx="69">
                  <c:v>247.0</c:v>
                </c:pt>
                <c:pt idx="70">
                  <c:v>249.0</c:v>
                </c:pt>
                <c:pt idx="71">
                  <c:v>252.0</c:v>
                </c:pt>
                <c:pt idx="72">
                  <c:v>254.0</c:v>
                </c:pt>
                <c:pt idx="73">
                  <c:v>256.0</c:v>
                </c:pt>
                <c:pt idx="74">
                  <c:v>259.0</c:v>
                </c:pt>
              </c:numCache>
            </c:numRef>
          </c:xVal>
          <c:yVal>
            <c:numRef>
              <c:f>Hoja1!$K$3:$K$77</c:f>
              <c:numCache>
                <c:formatCode>General</c:formatCode>
                <c:ptCount val="75"/>
                <c:pt idx="0">
                  <c:v>0.0</c:v>
                </c:pt>
                <c:pt idx="1">
                  <c:v>70.50566816754895</c:v>
                </c:pt>
                <c:pt idx="2">
                  <c:v>49.2320544780973</c:v>
                </c:pt>
                <c:pt idx="3">
                  <c:v>70.1460647401616</c:v>
                </c:pt>
                <c:pt idx="4">
                  <c:v>79.4412601180589</c:v>
                </c:pt>
                <c:pt idx="5">
                  <c:v>87.25338353975155</c:v>
                </c:pt>
                <c:pt idx="6">
                  <c:v>88.21381823632048</c:v>
                </c:pt>
                <c:pt idx="7">
                  <c:v>92.86412884194336</c:v>
                </c:pt>
                <c:pt idx="8">
                  <c:v>87.12501128370545</c:v>
                </c:pt>
                <c:pt idx="9">
                  <c:v>87.16483300964856</c:v>
                </c:pt>
                <c:pt idx="10">
                  <c:v>90.10889114739886</c:v>
                </c:pt>
                <c:pt idx="11">
                  <c:v>80.85933108653941</c:v>
                </c:pt>
                <c:pt idx="12">
                  <c:v>94.88519674178285</c:v>
                </c:pt>
                <c:pt idx="13">
                  <c:v>93.08600019626084</c:v>
                </c:pt>
                <c:pt idx="14">
                  <c:v>93.92629776553193</c:v>
                </c:pt>
                <c:pt idx="15">
                  <c:v>94.18405641251857</c:v>
                </c:pt>
                <c:pt idx="16">
                  <c:v>93.2862956208456</c:v>
                </c:pt>
                <c:pt idx="17">
                  <c:v>95.3425147868573</c:v>
                </c:pt>
                <c:pt idx="18">
                  <c:v>97.1179146742664</c:v>
                </c:pt>
                <c:pt idx="19">
                  <c:v>96.17121073500503</c:v>
                </c:pt>
                <c:pt idx="20">
                  <c:v>97.10819145068282</c:v>
                </c:pt>
                <c:pt idx="21">
                  <c:v>96.70536871883735</c:v>
                </c:pt>
                <c:pt idx="22">
                  <c:v>97.06878850442392</c:v>
                </c:pt>
                <c:pt idx="23">
                  <c:v>95.8345579612386</c:v>
                </c:pt>
                <c:pt idx="24">
                  <c:v>92.4949247519724</c:v>
                </c:pt>
                <c:pt idx="25">
                  <c:v>97.45428817511573</c:v>
                </c:pt>
                <c:pt idx="26">
                  <c:v>93.09538478804927</c:v>
                </c:pt>
                <c:pt idx="27">
                  <c:v>94.66702183023871</c:v>
                </c:pt>
                <c:pt idx="28">
                  <c:v>97.05787297126714</c:v>
                </c:pt>
                <c:pt idx="29">
                  <c:v>97.08169857971604</c:v>
                </c:pt>
                <c:pt idx="30">
                  <c:v>95.64054292941763</c:v>
                </c:pt>
                <c:pt idx="31">
                  <c:v>94.75871644378738</c:v>
                </c:pt>
                <c:pt idx="32">
                  <c:v>90.2813390086174</c:v>
                </c:pt>
                <c:pt idx="33">
                  <c:v>93.8019396237485</c:v>
                </c:pt>
                <c:pt idx="34">
                  <c:v>91.62145815902329</c:v>
                </c:pt>
                <c:pt idx="35">
                  <c:v>46.61036541744294</c:v>
                </c:pt>
                <c:pt idx="36">
                  <c:v>81.57854451199617</c:v>
                </c:pt>
                <c:pt idx="37">
                  <c:v>93.69152034859948</c:v>
                </c:pt>
                <c:pt idx="38">
                  <c:v>98.20962073061312</c:v>
                </c:pt>
                <c:pt idx="39">
                  <c:v>97.13599465263695</c:v>
                </c:pt>
                <c:pt idx="40">
                  <c:v>89.12584424236628</c:v>
                </c:pt>
                <c:pt idx="41">
                  <c:v>88.0947654906221</c:v>
                </c:pt>
                <c:pt idx="42">
                  <c:v>95.64562011288916</c:v>
                </c:pt>
                <c:pt idx="43">
                  <c:v>94.2199249201381</c:v>
                </c:pt>
                <c:pt idx="44">
                  <c:v>94.23914678612537</c:v>
                </c:pt>
                <c:pt idx="45">
                  <c:v>93.53452623715</c:v>
                </c:pt>
                <c:pt idx="46">
                  <c:v>95.00999867710047</c:v>
                </c:pt>
                <c:pt idx="47">
                  <c:v>94.07375696007051</c:v>
                </c:pt>
                <c:pt idx="48">
                  <c:v>92.6723090454682</c:v>
                </c:pt>
                <c:pt idx="49">
                  <c:v>93.88798447890272</c:v>
                </c:pt>
                <c:pt idx="50">
                  <c:v>91.48008282145761</c:v>
                </c:pt>
                <c:pt idx="51">
                  <c:v>92.75348574438654</c:v>
                </c:pt>
                <c:pt idx="52">
                  <c:v>89.44861557074632</c:v>
                </c:pt>
                <c:pt idx="53">
                  <c:v>90.44249647452688</c:v>
                </c:pt>
                <c:pt idx="54">
                  <c:v>89.54439697385217</c:v>
                </c:pt>
                <c:pt idx="55">
                  <c:v>61.71032940310369</c:v>
                </c:pt>
                <c:pt idx="56">
                  <c:v>62.73473487077261</c:v>
                </c:pt>
                <c:pt idx="57">
                  <c:v>87.7112458212109</c:v>
                </c:pt>
                <c:pt idx="58">
                  <c:v>95.56273120645068</c:v>
                </c:pt>
                <c:pt idx="59">
                  <c:v>97.20535515190218</c:v>
                </c:pt>
                <c:pt idx="60">
                  <c:v>89.87451697898723</c:v>
                </c:pt>
                <c:pt idx="61">
                  <c:v>92.08793611901672</c:v>
                </c:pt>
                <c:pt idx="62">
                  <c:v>95.17283887096957</c:v>
                </c:pt>
                <c:pt idx="63">
                  <c:v>90.951387827377</c:v>
                </c:pt>
                <c:pt idx="64">
                  <c:v>90.7155629879386</c:v>
                </c:pt>
                <c:pt idx="65">
                  <c:v>89.57782242119151</c:v>
                </c:pt>
                <c:pt idx="66">
                  <c:v>89.9610248478715</c:v>
                </c:pt>
                <c:pt idx="67">
                  <c:v>90.18859848139651</c:v>
                </c:pt>
                <c:pt idx="68">
                  <c:v>91.4345604716143</c:v>
                </c:pt>
                <c:pt idx="69">
                  <c:v>91.43014132045822</c:v>
                </c:pt>
                <c:pt idx="70">
                  <c:v>91.60805907553865</c:v>
                </c:pt>
                <c:pt idx="71">
                  <c:v>93.63845627306382</c:v>
                </c:pt>
                <c:pt idx="72">
                  <c:v>99.50031660743505</c:v>
                </c:pt>
                <c:pt idx="73">
                  <c:v>92.59844106919091</c:v>
                </c:pt>
                <c:pt idx="74">
                  <c:v>93.22511451544625</c:v>
                </c:pt>
              </c:numCache>
            </c:numRef>
          </c:yVal>
        </c:ser>
        <c:ser>
          <c:idx val="1"/>
          <c:order val="1"/>
          <c:tx>
            <c:v>Control</c:v>
          </c:tx>
          <c:spPr>
            <a:ln w="34925">
              <a:noFill/>
            </a:ln>
            <a:effectLst/>
          </c:spPr>
          <c:marker>
            <c:symbol val="circle"/>
            <c:size val="20"/>
            <c:spPr>
              <a:noFill/>
              <a:ln w="38100">
                <a:solidFill>
                  <a:sysClr val="windowText" lastClr="000000"/>
                </a:solidFill>
                <a:miter lim="800000"/>
              </a:ln>
              <a:effectLst/>
            </c:spPr>
          </c:marker>
          <c:errBars>
            <c:errDir val="y"/>
            <c:errBarType val="both"/>
            <c:errValType val="cust"/>
            <c:plus>
              <c:numLit>
                <c:ptCount val="0"/>
              </c:numLit>
            </c:plus>
            <c:minus>
              <c:numLit>
                <c:ptCount val="0"/>
              </c:numLit>
            </c:minus>
            <c:spPr>
              <a:ln w="25400"/>
            </c:spPr>
          </c:errBars>
          <c:xVal>
            <c:numRef>
              <c:f>Hoja1!$J$3:$J$77</c:f>
              <c:numCache>
                <c:formatCode>General</c:formatCode>
                <c:ptCount val="75"/>
                <c:pt idx="0">
                  <c:v>84.0</c:v>
                </c:pt>
                <c:pt idx="1">
                  <c:v>85.0</c:v>
                </c:pt>
                <c:pt idx="2">
                  <c:v>86.0</c:v>
                </c:pt>
                <c:pt idx="3">
                  <c:v>87.0</c:v>
                </c:pt>
                <c:pt idx="4">
                  <c:v>89.0</c:v>
                </c:pt>
                <c:pt idx="5">
                  <c:v>91.0</c:v>
                </c:pt>
                <c:pt idx="6">
                  <c:v>93.0</c:v>
                </c:pt>
                <c:pt idx="7">
                  <c:v>96.0</c:v>
                </c:pt>
                <c:pt idx="8">
                  <c:v>99.0</c:v>
                </c:pt>
                <c:pt idx="9">
                  <c:v>101.0</c:v>
                </c:pt>
                <c:pt idx="10">
                  <c:v>104.0</c:v>
                </c:pt>
                <c:pt idx="11">
                  <c:v>106.0</c:v>
                </c:pt>
                <c:pt idx="12">
                  <c:v>107.0</c:v>
                </c:pt>
                <c:pt idx="13">
                  <c:v>109.0</c:v>
                </c:pt>
                <c:pt idx="14">
                  <c:v>112.0</c:v>
                </c:pt>
                <c:pt idx="15">
                  <c:v>115.0</c:v>
                </c:pt>
                <c:pt idx="16">
                  <c:v>118.0</c:v>
                </c:pt>
                <c:pt idx="17">
                  <c:v>121.0</c:v>
                </c:pt>
                <c:pt idx="18">
                  <c:v>123.0</c:v>
                </c:pt>
                <c:pt idx="19">
                  <c:v>126.0</c:v>
                </c:pt>
                <c:pt idx="20">
                  <c:v>128.0</c:v>
                </c:pt>
                <c:pt idx="21">
                  <c:v>131.0</c:v>
                </c:pt>
                <c:pt idx="22">
                  <c:v>134.0</c:v>
                </c:pt>
                <c:pt idx="23">
                  <c:v>137.0</c:v>
                </c:pt>
                <c:pt idx="24">
                  <c:v>140.0</c:v>
                </c:pt>
                <c:pt idx="25">
                  <c:v>143.0</c:v>
                </c:pt>
                <c:pt idx="26">
                  <c:v>145.0</c:v>
                </c:pt>
                <c:pt idx="27">
                  <c:v>148.0</c:v>
                </c:pt>
                <c:pt idx="28">
                  <c:v>150.0</c:v>
                </c:pt>
                <c:pt idx="29">
                  <c:v>152.0</c:v>
                </c:pt>
                <c:pt idx="30">
                  <c:v>154.0</c:v>
                </c:pt>
                <c:pt idx="31">
                  <c:v>156.0</c:v>
                </c:pt>
                <c:pt idx="32">
                  <c:v>158.0</c:v>
                </c:pt>
                <c:pt idx="33">
                  <c:v>161.0</c:v>
                </c:pt>
                <c:pt idx="34">
                  <c:v>163.0</c:v>
                </c:pt>
                <c:pt idx="35">
                  <c:v>166.0</c:v>
                </c:pt>
                <c:pt idx="36">
                  <c:v>168.0</c:v>
                </c:pt>
                <c:pt idx="37">
                  <c:v>170.0</c:v>
                </c:pt>
                <c:pt idx="38">
                  <c:v>172.0</c:v>
                </c:pt>
                <c:pt idx="39">
                  <c:v>175.0</c:v>
                </c:pt>
                <c:pt idx="40">
                  <c:v>177.0</c:v>
                </c:pt>
                <c:pt idx="41">
                  <c:v>179.0</c:v>
                </c:pt>
                <c:pt idx="42">
                  <c:v>182.0</c:v>
                </c:pt>
                <c:pt idx="43">
                  <c:v>184.0</c:v>
                </c:pt>
                <c:pt idx="44">
                  <c:v>186.0</c:v>
                </c:pt>
                <c:pt idx="45">
                  <c:v>189.0</c:v>
                </c:pt>
                <c:pt idx="46">
                  <c:v>191.0</c:v>
                </c:pt>
                <c:pt idx="47">
                  <c:v>193.0</c:v>
                </c:pt>
                <c:pt idx="48">
                  <c:v>196.0</c:v>
                </c:pt>
                <c:pt idx="49">
                  <c:v>198.0</c:v>
                </c:pt>
                <c:pt idx="50">
                  <c:v>200.0</c:v>
                </c:pt>
                <c:pt idx="51">
                  <c:v>203.0</c:v>
                </c:pt>
                <c:pt idx="52">
                  <c:v>205.0</c:v>
                </c:pt>
                <c:pt idx="53">
                  <c:v>207.0</c:v>
                </c:pt>
                <c:pt idx="54">
                  <c:v>212.0</c:v>
                </c:pt>
                <c:pt idx="55">
                  <c:v>214.0</c:v>
                </c:pt>
                <c:pt idx="56">
                  <c:v>217.0</c:v>
                </c:pt>
                <c:pt idx="57">
                  <c:v>219.0</c:v>
                </c:pt>
                <c:pt idx="58">
                  <c:v>221.0</c:v>
                </c:pt>
                <c:pt idx="59">
                  <c:v>224.0</c:v>
                </c:pt>
                <c:pt idx="60">
                  <c:v>226.0</c:v>
                </c:pt>
                <c:pt idx="61">
                  <c:v>228.0</c:v>
                </c:pt>
                <c:pt idx="62">
                  <c:v>231.0</c:v>
                </c:pt>
                <c:pt idx="63">
                  <c:v>233.0</c:v>
                </c:pt>
                <c:pt idx="64">
                  <c:v>235.0</c:v>
                </c:pt>
                <c:pt idx="65">
                  <c:v>238.0</c:v>
                </c:pt>
                <c:pt idx="66">
                  <c:v>240.0</c:v>
                </c:pt>
                <c:pt idx="67">
                  <c:v>242.0</c:v>
                </c:pt>
                <c:pt idx="68">
                  <c:v>245.0</c:v>
                </c:pt>
                <c:pt idx="69">
                  <c:v>247.0</c:v>
                </c:pt>
                <c:pt idx="70">
                  <c:v>249.0</c:v>
                </c:pt>
                <c:pt idx="71">
                  <c:v>252.0</c:v>
                </c:pt>
                <c:pt idx="72">
                  <c:v>254.0</c:v>
                </c:pt>
                <c:pt idx="73">
                  <c:v>256.0</c:v>
                </c:pt>
                <c:pt idx="74">
                  <c:v>259.0</c:v>
                </c:pt>
              </c:numCache>
            </c:numRef>
          </c:xVal>
          <c:yVal>
            <c:numRef>
              <c:f>Hoja1!$L$3:$L$77</c:f>
              <c:numCache>
                <c:formatCode>General</c:formatCode>
                <c:ptCount val="75"/>
                <c:pt idx="0">
                  <c:v>0.0</c:v>
                </c:pt>
                <c:pt idx="1">
                  <c:v>84.28291643800482</c:v>
                </c:pt>
                <c:pt idx="2">
                  <c:v>10.96617929901918</c:v>
                </c:pt>
                <c:pt idx="3">
                  <c:v>16.456515346724</c:v>
                </c:pt>
                <c:pt idx="4">
                  <c:v>10.88264869835638</c:v>
                </c:pt>
                <c:pt idx="5">
                  <c:v>4.678518093806276</c:v>
                </c:pt>
                <c:pt idx="6">
                  <c:v>0.0</c:v>
                </c:pt>
                <c:pt idx="7">
                  <c:v>1.055340793121186</c:v>
                </c:pt>
                <c:pt idx="8">
                  <c:v>7.941054797576354</c:v>
                </c:pt>
                <c:pt idx="9">
                  <c:v>0.290641291066654</c:v>
                </c:pt>
                <c:pt idx="10">
                  <c:v>2.080903334750492</c:v>
                </c:pt>
                <c:pt idx="11">
                  <c:v>5.351840828408321</c:v>
                </c:pt>
                <c:pt idx="12">
                  <c:v>0.0</c:v>
                </c:pt>
                <c:pt idx="13">
                  <c:v>0.347940830618972</c:v>
                </c:pt>
                <c:pt idx="14">
                  <c:v>0.20339121948493</c:v>
                </c:pt>
                <c:pt idx="15">
                  <c:v>0.313624479078995</c:v>
                </c:pt>
                <c:pt idx="16">
                  <c:v>1.598357913893288</c:v>
                </c:pt>
                <c:pt idx="17">
                  <c:v>2.129269671084578</c:v>
                </c:pt>
                <c:pt idx="18">
                  <c:v>2.523187517704222</c:v>
                </c:pt>
                <c:pt idx="19">
                  <c:v>0.367809532500989</c:v>
                </c:pt>
                <c:pt idx="20">
                  <c:v>4.514755525887526</c:v>
                </c:pt>
                <c:pt idx="21">
                  <c:v>3.779064796367066</c:v>
                </c:pt>
                <c:pt idx="22">
                  <c:v>2.480096162192476</c:v>
                </c:pt>
                <c:pt idx="23">
                  <c:v>0.869327323814195</c:v>
                </c:pt>
                <c:pt idx="24">
                  <c:v>1.211162161708295</c:v>
                </c:pt>
                <c:pt idx="25">
                  <c:v>0.888691747122313</c:v>
                </c:pt>
                <c:pt idx="26">
                  <c:v>0.0542224741685998</c:v>
                </c:pt>
                <c:pt idx="27">
                  <c:v>0.0</c:v>
                </c:pt>
                <c:pt idx="28">
                  <c:v>0.788105859198675</c:v>
                </c:pt>
                <c:pt idx="29">
                  <c:v>0.0424048248999495</c:v>
                </c:pt>
                <c:pt idx="30">
                  <c:v>0.333556670484493</c:v>
                </c:pt>
                <c:pt idx="31">
                  <c:v>10.09267419082668</c:v>
                </c:pt>
                <c:pt idx="32">
                  <c:v>0.0</c:v>
                </c:pt>
                <c:pt idx="33">
                  <c:v>10.29516712369729</c:v>
                </c:pt>
                <c:pt idx="34">
                  <c:v>0.0</c:v>
                </c:pt>
                <c:pt idx="35">
                  <c:v>0.785173066249608</c:v>
                </c:pt>
                <c:pt idx="36">
                  <c:v>1.958902940231982</c:v>
                </c:pt>
                <c:pt idx="37">
                  <c:v>1.876921569525783</c:v>
                </c:pt>
                <c:pt idx="38">
                  <c:v>1.62215992959045</c:v>
                </c:pt>
                <c:pt idx="39">
                  <c:v>0.386036115744019</c:v>
                </c:pt>
                <c:pt idx="40">
                  <c:v>5.861463574310734</c:v>
                </c:pt>
                <c:pt idx="41">
                  <c:v>2.564221620820035</c:v>
                </c:pt>
                <c:pt idx="42">
                  <c:v>1.781175951089567</c:v>
                </c:pt>
                <c:pt idx="43">
                  <c:v>1.864082341247818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5.153159298734557</c:v>
                </c:pt>
                <c:pt idx="49">
                  <c:v>0.0</c:v>
                </c:pt>
                <c:pt idx="50">
                  <c:v>0.776078753877476</c:v>
                </c:pt>
                <c:pt idx="51">
                  <c:v>3.698696458910943</c:v>
                </c:pt>
                <c:pt idx="52">
                  <c:v>0.136714819157539</c:v>
                </c:pt>
                <c:pt idx="53">
                  <c:v>2.220379343215251</c:v>
                </c:pt>
                <c:pt idx="54">
                  <c:v>0.0</c:v>
                </c:pt>
                <c:pt idx="55">
                  <c:v>19.57545526956007</c:v>
                </c:pt>
                <c:pt idx="56">
                  <c:v>1.203535462903582</c:v>
                </c:pt>
                <c:pt idx="57">
                  <c:v>8.94258951028591</c:v>
                </c:pt>
                <c:pt idx="58">
                  <c:v>2.58896365585436</c:v>
                </c:pt>
                <c:pt idx="59">
                  <c:v>4.407890160408864</c:v>
                </c:pt>
                <c:pt idx="60">
                  <c:v>1.290730182268965</c:v>
                </c:pt>
                <c:pt idx="61">
                  <c:v>1.438937943399463</c:v>
                </c:pt>
                <c:pt idx="62">
                  <c:v>7.205901006965247</c:v>
                </c:pt>
                <c:pt idx="63">
                  <c:v>7.685594992862112</c:v>
                </c:pt>
                <c:pt idx="64">
                  <c:v>29.48027479901701</c:v>
                </c:pt>
                <c:pt idx="65">
                  <c:v>5.825879005659731</c:v>
                </c:pt>
                <c:pt idx="66">
                  <c:v>2.357027139787362</c:v>
                </c:pt>
                <c:pt idx="67">
                  <c:v>1.993251320811532</c:v>
                </c:pt>
                <c:pt idx="68">
                  <c:v>1.773233188584165</c:v>
                </c:pt>
                <c:pt idx="69">
                  <c:v>7.342250501929156</c:v>
                </c:pt>
                <c:pt idx="70">
                  <c:v>10.87741860950172</c:v>
                </c:pt>
                <c:pt idx="71">
                  <c:v>0.0</c:v>
                </c:pt>
                <c:pt idx="72">
                  <c:v>2.580247880561415</c:v>
                </c:pt>
                <c:pt idx="73">
                  <c:v>1.456066445920921</c:v>
                </c:pt>
                <c:pt idx="74">
                  <c:v>1.697941875630211</c:v>
                </c:pt>
              </c:numCache>
            </c:numRef>
          </c:yVal>
        </c:ser>
        <c:dLbls/>
        <c:axId val="549969064"/>
        <c:axId val="549961368"/>
      </c:scatterChart>
      <c:valAx>
        <c:axId val="549969064"/>
        <c:scaling>
          <c:orientation val="minMax"/>
          <c:max val="265.0"/>
          <c:min val="84.0"/>
        </c:scaling>
        <c:axPos val="b"/>
        <c:title>
          <c:tx>
            <c:rich>
              <a:bodyPr/>
              <a:lstStyle/>
              <a:p>
                <a:pPr>
                  <a:defRPr sz="3200">
                    <a:latin typeface="Arial" pitchFamily="34" charset="0"/>
                    <a:cs typeface="Arial" pitchFamily="34" charset="0"/>
                  </a:defRPr>
                </a:pPr>
                <a:r>
                  <a:rPr lang="en-US"/>
                  <a:t>Time (days)</a:t>
                </a:r>
              </a:p>
            </c:rich>
          </c:tx>
          <c:layout>
            <c:manualLayout>
              <c:xMode val="edge"/>
              <c:yMode val="edge"/>
              <c:x val="0.394782165229959"/>
              <c:y val="0.898046185787548"/>
            </c:manualLayout>
          </c:layout>
        </c:title>
        <c:numFmt formatCode="General" sourceLinked="1"/>
        <c:tickLblPos val="nextTo"/>
        <c:spPr>
          <a:ln w="25400">
            <a:solidFill>
              <a:sysClr val="windowText" lastClr="000000"/>
            </a:solidFill>
          </a:ln>
          <a:effectLst/>
        </c:spPr>
        <c:txPr>
          <a:bodyPr rot="0" vert="horz"/>
          <a:lstStyle/>
          <a:p>
            <a:pPr>
              <a:defRPr sz="2600" baseline="0">
                <a:latin typeface="Arial" pitchFamily="34" charset="0"/>
              </a:defRPr>
            </a:pPr>
            <a:endParaRPr lang="en-US"/>
          </a:p>
        </c:txPr>
        <c:crossAx val="549961368"/>
        <c:crosses val="autoZero"/>
        <c:crossBetween val="midCat"/>
      </c:valAx>
      <c:valAx>
        <c:axId val="549961368"/>
        <c:scaling>
          <c:orientation val="minMax"/>
          <c:max val="105.0"/>
          <c:min val="0.0"/>
        </c:scaling>
        <c:axPos val="l"/>
        <c:title>
          <c:tx>
            <c:rich>
              <a:bodyPr/>
              <a:lstStyle/>
              <a:p>
                <a:pPr>
                  <a:defRPr sz="3200" baseline="0">
                    <a:latin typeface="Arial" pitchFamily="34" charset="0"/>
                    <a:cs typeface="Arial" pitchFamily="34" charset="0"/>
                  </a:defRPr>
                </a:pPr>
                <a:r>
                  <a:rPr lang="en-US"/>
                  <a:t>% As Removal</a:t>
                </a:r>
              </a:p>
            </c:rich>
          </c:tx>
          <c:layout>
            <c:manualLayout>
              <c:xMode val="edge"/>
              <c:yMode val="edge"/>
              <c:x val="0.000632486772340291"/>
              <c:y val="0.24042484159642"/>
            </c:manualLayout>
          </c:layout>
        </c:title>
        <c:numFmt formatCode="General" sourceLinked="0"/>
        <c:tickLblPos val="nextTo"/>
        <c:spPr>
          <a:ln w="2540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2600" baseline="0">
                <a:latin typeface="Arial" pitchFamily="34" charset="0"/>
              </a:defRPr>
            </a:pPr>
            <a:endParaRPr lang="en-US"/>
          </a:p>
        </c:txPr>
        <c:crossAx val="549969064"/>
        <c:crosses val="autoZero"/>
        <c:crossBetween val="midCat"/>
        <c:majorUnit val="20.0"/>
      </c:valAx>
      <c:spPr>
        <a:ln w="31750"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6605845822912"/>
          <c:y val="0.43961755235564"/>
          <c:w val="0.26544538058283"/>
          <c:h val="0.120764895288721"/>
        </c:manualLayout>
      </c:layout>
    </c:legend>
    <c:plotVisOnly val="1"/>
    <c:dispBlanksAs val="gap"/>
  </c:chart>
  <c:spPr>
    <a:ln>
      <a:noFill/>
    </a:ln>
  </c:spPr>
  <c:txPr>
    <a:bodyPr/>
    <a:lstStyle/>
    <a:p>
      <a:pPr>
        <a:defRPr sz="1800" b="1" i="0" baseline="0"/>
      </a:pPr>
      <a:endParaRPr lang="en-US"/>
    </a:p>
  </c:txPr>
  <c:externalData r:id="rId2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0C79AC-6D0B-494E-95E9-CCA89D5EF0F2}" type="datetimeFigureOut">
              <a:rPr lang="en-US" smtClean="0"/>
              <a:pPr/>
              <a:t>4/2/14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D3AFC1-256A-CC43-8074-6471FA69DB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67540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3AFC1-256A-CC43-8074-6471FA69DB3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3AFC1-256A-CC43-8074-6471FA69DB38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3AFC1-256A-CC43-8074-6471FA69DB3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11356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3AFC1-256A-CC43-8074-6471FA69DB3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08249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3AFC1-256A-CC43-8074-6471FA69DB3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3AFC1-256A-CC43-8074-6471FA69DB3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3AFC1-256A-CC43-8074-6471FA69DB3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3AFC1-256A-CC43-8074-6471FA69DB3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81390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3AFC1-256A-CC43-8074-6471FA69DB3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07114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3AFC1-256A-CC43-8074-6471FA69DB3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86796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3AFC1-256A-CC43-8074-6471FA69DB3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45469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9E5F-8183-C442-9EA9-62C29FF83701}" type="datetimeFigureOut">
              <a:rPr lang="en-US" smtClean="0"/>
              <a:pPr/>
              <a:t>4/2/14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9E5F-8183-C442-9EA9-62C29FF83701}" type="datetimeFigureOut">
              <a:rPr lang="en-US" smtClean="0"/>
              <a:pPr/>
              <a:t>4/2/14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29E3A-E88A-004C-ADB8-5D33FE08D9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9E5F-8183-C442-9EA9-62C29FF83701}" type="datetimeFigureOut">
              <a:rPr lang="en-US" smtClean="0"/>
              <a:pPr/>
              <a:t>4/2/14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29E3A-E88A-004C-ADB8-5D33FE08D9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9E5F-8183-C442-9EA9-62C29FF83701}" type="datetimeFigureOut">
              <a:rPr lang="en-US" smtClean="0"/>
              <a:pPr/>
              <a:t>4/2/14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29E3A-E88A-004C-ADB8-5D33FE08D9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9E5F-8183-C442-9EA9-62C29FF83701}" type="datetimeFigureOut">
              <a:rPr lang="en-US" smtClean="0"/>
              <a:pPr/>
              <a:t>4/2/14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29E3A-E88A-004C-ADB8-5D33FE08D9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9E5F-8183-C442-9EA9-62C29FF83701}" type="datetimeFigureOut">
              <a:rPr lang="en-US" smtClean="0"/>
              <a:pPr/>
              <a:t>4/2/14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29E3A-E88A-004C-ADB8-5D33FE08D9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9E5F-8183-C442-9EA9-62C29FF83701}" type="datetimeFigureOut">
              <a:rPr lang="en-US" smtClean="0"/>
              <a:pPr/>
              <a:t>4/2/14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29E3A-E88A-004C-ADB8-5D33FE08D9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9E5F-8183-C442-9EA9-62C29FF83701}" type="datetimeFigureOut">
              <a:rPr lang="en-US" smtClean="0"/>
              <a:pPr/>
              <a:t>4/2/14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29E3A-E88A-004C-ADB8-5D33FE08D9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9E5F-8183-C442-9EA9-62C29FF83701}" type="datetimeFigureOut">
              <a:rPr lang="en-US" smtClean="0"/>
              <a:pPr/>
              <a:t>4/2/14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29E3A-E88A-004C-ADB8-5D33FE08D9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9E5F-8183-C442-9EA9-62C29FF83701}" type="datetimeFigureOut">
              <a:rPr lang="en-US" smtClean="0"/>
              <a:pPr/>
              <a:t>4/2/14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9E5F-8183-C442-9EA9-62C29FF83701}" type="datetimeFigureOut">
              <a:rPr lang="en-US" smtClean="0"/>
              <a:pPr/>
              <a:t>4/2/14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29E3A-E88A-004C-ADB8-5D33FE08D9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A9E5F-8183-C442-9EA9-62C29FF83701}" type="datetimeFigureOut">
              <a:rPr lang="en-US" smtClean="0"/>
              <a:pPr/>
              <a:t>4/2/14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29E3A-E88A-004C-ADB8-5D33FE08D9B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ua_logo_l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86400"/>
            <a:ext cx="1447800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nasa-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562600"/>
            <a:ext cx="1289050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AZSGC_sunse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8043863" y="5465763"/>
            <a:ext cx="765175" cy="13128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452577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/>
              <a:t>Bioremediation of Arsenic Contaminated Water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4085272"/>
            <a:ext cx="8123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 (HEadings)"/>
                <a:cs typeface="Calibri (HEadings)"/>
              </a:rPr>
              <a:t>23</a:t>
            </a:r>
            <a:r>
              <a:rPr lang="en-US" baseline="30000" dirty="0" smtClean="0">
                <a:latin typeface="Calibri (HEadings)"/>
                <a:cs typeface="Calibri (HEadings)"/>
              </a:rPr>
              <a:t>rd</a:t>
            </a:r>
            <a:r>
              <a:rPr lang="en-US" dirty="0" smtClean="0">
                <a:latin typeface="Calibri (HEadings)"/>
                <a:cs typeface="Calibri (HEadings)"/>
              </a:rPr>
              <a:t> Annual Arizona Space Grant Consortium Symposium  </a:t>
            </a:r>
          </a:p>
          <a:p>
            <a:pPr algn="ctr"/>
            <a:r>
              <a:rPr lang="en-US" dirty="0" smtClean="0">
                <a:latin typeface="Calibri (HEadings)"/>
                <a:cs typeface="Calibri (HEadings)"/>
              </a:rPr>
              <a:t>The University of Arizona, Tucson, AZ</a:t>
            </a:r>
          </a:p>
          <a:p>
            <a:pPr algn="ctr"/>
            <a:r>
              <a:rPr lang="en-US" dirty="0" smtClean="0">
                <a:latin typeface="Calibri (HEadings)"/>
                <a:cs typeface="Calibri (HEadings)"/>
              </a:rPr>
              <a:t>April 12</a:t>
            </a:r>
            <a:r>
              <a:rPr lang="en-US" baseline="30000" dirty="0" smtClean="0">
                <a:latin typeface="Calibri (HEadings)"/>
                <a:cs typeface="Calibri (HEadings)"/>
              </a:rPr>
              <a:t>th</a:t>
            </a:r>
            <a:r>
              <a:rPr lang="en-US" dirty="0" smtClean="0">
                <a:latin typeface="Calibri (HEadings)"/>
                <a:cs typeface="Calibri (HEadings)"/>
              </a:rPr>
              <a:t>, 2014</a:t>
            </a:r>
            <a:r>
              <a:rPr lang="en-US" dirty="0" smtClean="0"/>
              <a:t> 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92428" y="2407109"/>
            <a:ext cx="80235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Calibri (Headings)"/>
              </a:rPr>
              <a:t>Sarah Moore</a:t>
            </a:r>
          </a:p>
          <a:p>
            <a:pPr algn="ctr"/>
            <a:r>
              <a:rPr lang="en-US" sz="2200" dirty="0" smtClean="0">
                <a:solidFill>
                  <a:srgbClr val="000000"/>
                </a:solidFill>
                <a:latin typeface="Calibri (Headings)"/>
                <a:cs typeface="Calibri"/>
              </a:rPr>
              <a:t>Lucia </a:t>
            </a:r>
            <a:r>
              <a:rPr lang="en-US" sz="2200" dirty="0">
                <a:solidFill>
                  <a:srgbClr val="000000"/>
                </a:solidFill>
                <a:latin typeface="Calibri (Headings)"/>
                <a:cs typeface="Calibri"/>
              </a:rPr>
              <a:t>Rodriguez-</a:t>
            </a:r>
            <a:r>
              <a:rPr lang="en-US" sz="2200" dirty="0" err="1">
                <a:solidFill>
                  <a:srgbClr val="000000"/>
                </a:solidFill>
                <a:latin typeface="Calibri (Headings)"/>
                <a:cs typeface="Calibri"/>
              </a:rPr>
              <a:t>Freire</a:t>
            </a:r>
            <a:r>
              <a:rPr lang="en-US" sz="2200" dirty="0">
                <a:solidFill>
                  <a:srgbClr val="000000"/>
                </a:solidFill>
                <a:latin typeface="Calibri (Headings)"/>
                <a:cs typeface="Calibri"/>
              </a:rPr>
              <a:t>,</a:t>
            </a:r>
            <a:r>
              <a:rPr lang="en-US" sz="2200" dirty="0" smtClean="0">
                <a:solidFill>
                  <a:srgbClr val="000000"/>
                </a:solidFill>
                <a:latin typeface="Calibri (Headings)"/>
                <a:cs typeface="Calibri"/>
              </a:rPr>
              <a:t> Dr. James </a:t>
            </a:r>
            <a:r>
              <a:rPr lang="en-US" sz="2200" dirty="0">
                <a:solidFill>
                  <a:srgbClr val="000000"/>
                </a:solidFill>
                <a:latin typeface="Calibri (Headings)"/>
                <a:cs typeface="Calibri"/>
              </a:rPr>
              <a:t>Field, and</a:t>
            </a:r>
            <a:r>
              <a:rPr lang="en-US" sz="2200" dirty="0" smtClean="0">
                <a:solidFill>
                  <a:srgbClr val="000000"/>
                </a:solidFill>
                <a:latin typeface="Calibri (Headings)"/>
                <a:cs typeface="Calibri"/>
              </a:rPr>
              <a:t> Dr. Reyes </a:t>
            </a:r>
            <a:r>
              <a:rPr lang="en-US" sz="2200" dirty="0" smtClean="0">
                <a:solidFill>
                  <a:srgbClr val="000000"/>
                </a:solidFill>
                <a:latin typeface="Calibri (Headings)"/>
                <a:cs typeface="Calibri"/>
              </a:rPr>
              <a:t>Sierra</a:t>
            </a:r>
          </a:p>
          <a:p>
            <a:pPr algn="ctr"/>
            <a:r>
              <a:rPr lang="en-US" sz="2200" dirty="0" smtClean="0">
                <a:solidFill>
                  <a:srgbClr val="000000"/>
                </a:solidFill>
                <a:latin typeface="Calibri (Headings)"/>
              </a:rPr>
              <a:t>Department of Chemical and Environmental Engineering</a:t>
            </a:r>
          </a:p>
          <a:p>
            <a:pPr algn="ctr"/>
            <a:r>
              <a:rPr lang="en-US" sz="2200" dirty="0" smtClean="0">
                <a:solidFill>
                  <a:srgbClr val="000000"/>
                </a:solidFill>
                <a:latin typeface="Calibri (Headings)"/>
              </a:rPr>
              <a:t>The University of Arizona</a:t>
            </a:r>
            <a:endParaRPr lang="en-US" sz="2200" dirty="0">
              <a:latin typeface="Calibri (Headings)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Arsenic Concentration: Complete Treatment</a:t>
            </a:r>
            <a:endParaRPr lang="en-US" dirty="0"/>
          </a:p>
        </p:txBody>
      </p:sp>
      <p:graphicFrame>
        <p:nvGraphicFramePr>
          <p:cNvPr id="15" name="Chart 14"/>
          <p:cNvGraphicFramePr>
            <a:graphicFrameLocks noGrp="1"/>
          </p:cNvGraphicFramePr>
          <p:nvPr/>
        </p:nvGraphicFramePr>
        <p:xfrm>
          <a:off x="279721" y="1417637"/>
          <a:ext cx="8584557" cy="5237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Arsenic Concentration: Control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279721" y="1135383"/>
          <a:ext cx="8584557" cy="5211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Percent Arsenic Removal</a:t>
            </a:r>
            <a:endParaRPr lang="en-US" dirty="0"/>
          </a:p>
        </p:txBody>
      </p:sp>
      <p:graphicFrame>
        <p:nvGraphicFramePr>
          <p:cNvPr id="4" name="1 Gráfico"/>
          <p:cNvGraphicFramePr>
            <a:graphicFrameLocks noGrp="1"/>
          </p:cNvGraphicFramePr>
          <p:nvPr/>
        </p:nvGraphicFramePr>
        <p:xfrm>
          <a:off x="279721" y="1417637"/>
          <a:ext cx="8584557" cy="5157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20700" lvl="0" indent="-520700" defTabSz="4389120">
              <a:spcBef>
                <a:spcPts val="1000"/>
              </a:spcBef>
              <a:defRPr/>
            </a:pP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Arsenic-sulfide minerals can be formed in anaerobic continuous bioreactors</a:t>
            </a:r>
          </a:p>
          <a:p>
            <a:pPr marL="520700" lvl="0" indent="-520700" defTabSz="4389120">
              <a:spcBef>
                <a:spcPts val="1000"/>
              </a:spcBef>
              <a:defRPr/>
            </a:pP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An average of 92% of the total As was removed in the complete treatment</a:t>
            </a:r>
          </a:p>
          <a:p>
            <a:pPr marL="520700" lvl="0" indent="-520700" defTabSz="4389120">
              <a:spcBef>
                <a:spcPts val="1000"/>
              </a:spcBef>
              <a:defRPr/>
            </a:pP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Arsenic biomineralization can be used to remediate arsenic contaminated water</a:t>
            </a:r>
          </a:p>
        </p:txBody>
      </p:sp>
      <p:pic>
        <p:nvPicPr>
          <p:cNvPr id="4" name="Picture 4" descr="ua_logo_l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86400"/>
            <a:ext cx="1447800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nasa-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562600"/>
            <a:ext cx="1289050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ZSGC_sunse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8043863" y="5465763"/>
            <a:ext cx="765175" cy="13128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Long term mineral stability experiments</a:t>
            </a:r>
          </a:p>
          <a:p>
            <a:pPr lvl="1"/>
            <a:r>
              <a:rPr lang="en-US" dirty="0" smtClean="0"/>
              <a:t>At pH = 6.5, less than 1% of mineral dissolved</a:t>
            </a:r>
          </a:p>
          <a:p>
            <a:pPr lvl="1"/>
            <a:r>
              <a:rPr lang="en-US" dirty="0" smtClean="0"/>
              <a:t>At pH = 7.5, significant amount of mineral dissolved</a:t>
            </a:r>
          </a:p>
          <a:p>
            <a:r>
              <a:rPr lang="en-US" dirty="0" smtClean="0"/>
              <a:t>Design of bioremediation system that implements biomineralization</a:t>
            </a:r>
          </a:p>
          <a:p>
            <a:pPr lvl="1"/>
            <a:r>
              <a:rPr lang="en-US" dirty="0" smtClean="0"/>
              <a:t>In situ</a:t>
            </a:r>
          </a:p>
          <a:p>
            <a:pPr lvl="1"/>
            <a:r>
              <a:rPr lang="en-US" dirty="0" smtClean="0"/>
              <a:t>Pump and treat</a:t>
            </a:r>
          </a:p>
          <a:p>
            <a:pPr lvl="1"/>
            <a:r>
              <a:rPr lang="en-US" dirty="0" smtClean="0"/>
              <a:t>Permeable Reactive Barrier</a:t>
            </a:r>
          </a:p>
          <a:p>
            <a:pPr lvl="1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0191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6863" y="469914"/>
            <a:ext cx="6477000" cy="1828800"/>
          </a:xfrm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6" name="Picture 4" descr="ua_logo_l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86400"/>
            <a:ext cx="1447800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nasa-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562600"/>
            <a:ext cx="1289050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AZSGC_sunset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8043863" y="5465763"/>
            <a:ext cx="765175" cy="13128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69866" y="2788111"/>
            <a:ext cx="67739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Special thanks to my mentors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,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Lucia 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Rodriguez-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Freire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,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 Dr. James 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Field, and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 Dr. Reyes 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Sierra, the UA Chemical and Environmental Engineering Department, University Spectroscopy and Imaging Facility (USIF), Robert Root (UA) and Stanford Synchrotron Radiation Laboratory (SSRL), NASA and the Arizona Space Grant Consortium.</a:t>
            </a:r>
            <a:endParaRPr lang="en-US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Extra Slides for Questions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Reactor Specifics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Complete Treatment Influent</a:t>
            </a:r>
          </a:p>
          <a:p>
            <a:pPr lvl="1"/>
            <a:r>
              <a:rPr lang="en-US" dirty="0" smtClean="0"/>
              <a:t>	1 </a:t>
            </a:r>
            <a:r>
              <a:rPr lang="en-US" dirty="0" err="1" smtClean="0"/>
              <a:t>mM</a:t>
            </a:r>
            <a:r>
              <a:rPr lang="en-US" dirty="0" smtClean="0"/>
              <a:t> </a:t>
            </a:r>
            <a:r>
              <a:rPr lang="en-US" dirty="0" err="1" smtClean="0"/>
              <a:t>As</a:t>
            </a:r>
            <a:r>
              <a:rPr lang="en-US" baseline="30000" dirty="0" err="1" smtClean="0"/>
              <a:t>V</a:t>
            </a:r>
            <a:endParaRPr lang="en-US" baseline="30000" dirty="0" smtClean="0"/>
          </a:p>
          <a:p>
            <a:pPr lvl="1"/>
            <a:r>
              <a:rPr lang="en-US" dirty="0" smtClean="0"/>
              <a:t>	1.5 </a:t>
            </a:r>
            <a:r>
              <a:rPr lang="en-US" dirty="0" err="1" smtClean="0"/>
              <a:t>mM</a:t>
            </a:r>
            <a:r>
              <a:rPr lang="en-US" dirty="0" smtClean="0"/>
              <a:t> SO</a:t>
            </a:r>
            <a:r>
              <a:rPr lang="en-US" baseline="-25000" dirty="0" smtClean="0"/>
              <a:t>4</a:t>
            </a:r>
            <a:r>
              <a:rPr lang="en-US" baseline="30000" dirty="0" smtClean="0"/>
              <a:t>2-</a:t>
            </a:r>
          </a:p>
          <a:p>
            <a:pPr lvl="1"/>
            <a:r>
              <a:rPr lang="en-US" dirty="0" smtClean="0"/>
              <a:t>	4.5 </a:t>
            </a:r>
            <a:r>
              <a:rPr lang="en-US" dirty="0" err="1" smtClean="0"/>
              <a:t>mM</a:t>
            </a:r>
            <a:r>
              <a:rPr lang="en-US" dirty="0" smtClean="0"/>
              <a:t> Ethanol</a:t>
            </a:r>
          </a:p>
          <a:p>
            <a:pPr lvl="1"/>
            <a:r>
              <a:rPr lang="en-US" dirty="0" smtClean="0"/>
              <a:t>	Minerals</a:t>
            </a:r>
          </a:p>
          <a:p>
            <a:endParaRPr lang="en-US" dirty="0" smtClean="0"/>
          </a:p>
          <a:p>
            <a:r>
              <a:rPr lang="en-US" dirty="0" smtClean="0"/>
              <a:t>Control Influent </a:t>
            </a:r>
          </a:p>
          <a:p>
            <a:pPr lvl="1"/>
            <a:r>
              <a:rPr lang="en-US" dirty="0" smtClean="0"/>
              <a:t>	1 </a:t>
            </a:r>
            <a:r>
              <a:rPr lang="en-US" dirty="0" err="1" smtClean="0"/>
              <a:t>mM</a:t>
            </a:r>
            <a:r>
              <a:rPr lang="en-US" dirty="0" smtClean="0"/>
              <a:t> </a:t>
            </a:r>
            <a:r>
              <a:rPr lang="en-US" dirty="0" err="1" smtClean="0"/>
              <a:t>As</a:t>
            </a:r>
            <a:r>
              <a:rPr lang="en-US" baseline="30000" dirty="0" err="1" smtClean="0"/>
              <a:t>V</a:t>
            </a:r>
            <a:endParaRPr lang="en-US" baseline="30000" dirty="0" smtClean="0"/>
          </a:p>
          <a:p>
            <a:pPr lvl="1"/>
            <a:r>
              <a:rPr lang="en-US" dirty="0" smtClean="0"/>
              <a:t>	4.5 </a:t>
            </a:r>
            <a:r>
              <a:rPr lang="en-US" dirty="0" err="1" smtClean="0"/>
              <a:t>mM</a:t>
            </a:r>
            <a:r>
              <a:rPr lang="en-US" dirty="0" smtClean="0"/>
              <a:t> Ethanol</a:t>
            </a:r>
          </a:p>
          <a:p>
            <a:pPr lvl="1"/>
            <a:r>
              <a:rPr lang="en-US" dirty="0" smtClean="0"/>
              <a:t>	Minerals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Analytical Techniques</a:t>
            </a:r>
          </a:p>
          <a:p>
            <a:pPr lvl="1"/>
            <a:r>
              <a:rPr lang="en-US" dirty="0" smtClean="0"/>
              <a:t>	Ethanol and Acetate: Gas Chromatography</a:t>
            </a:r>
          </a:p>
          <a:p>
            <a:pPr lvl="1"/>
            <a:r>
              <a:rPr lang="en-US" dirty="0" smtClean="0"/>
              <a:t>	SO</a:t>
            </a:r>
            <a:r>
              <a:rPr lang="en-US" baseline="-25000" dirty="0" smtClean="0"/>
              <a:t>4</a:t>
            </a:r>
            <a:r>
              <a:rPr lang="en-US" baseline="30000" dirty="0" smtClean="0"/>
              <a:t>2- </a:t>
            </a:r>
            <a:r>
              <a:rPr lang="en-US" dirty="0" smtClean="0"/>
              <a:t>and </a:t>
            </a:r>
            <a:r>
              <a:rPr lang="en-US" dirty="0" err="1" smtClean="0"/>
              <a:t>As</a:t>
            </a:r>
            <a:r>
              <a:rPr lang="en-US" baseline="30000" dirty="0" err="1" smtClean="0"/>
              <a:t>V</a:t>
            </a:r>
            <a:r>
              <a:rPr lang="en-US" dirty="0" smtClean="0"/>
              <a:t>: Ion Chromatography </a:t>
            </a:r>
          </a:p>
          <a:p>
            <a:pPr lvl="1"/>
            <a:r>
              <a:rPr lang="en-US" dirty="0" smtClean="0"/>
              <a:t>	Sulfide: Colorimetric Methods</a:t>
            </a:r>
          </a:p>
          <a:p>
            <a:pPr lvl="1"/>
            <a:r>
              <a:rPr lang="en-US" dirty="0" smtClean="0"/>
              <a:t>	Total As: Inductively Coupled Plasma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Situ Bioremediation</a:t>
            </a:r>
            <a:endParaRPr lang="en-US" dirty="0"/>
          </a:p>
        </p:txBody>
      </p:sp>
      <p:pic>
        <p:nvPicPr>
          <p:cNvPr id="7" name="905 Imagen" descr="Imagen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7928" y="2177514"/>
            <a:ext cx="8058872" cy="32299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7928" y="5407501"/>
            <a:ext cx="37973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smtClean="0">
                <a:latin typeface="Calibri (Headings)"/>
                <a:cs typeface="Calibri (Headings)"/>
              </a:rPr>
              <a:t>Lucia Rodriguez-</a:t>
            </a:r>
            <a:r>
              <a:rPr lang="en-US" sz="1200" dirty="0" err="1" smtClean="0">
                <a:latin typeface="Calibri (Headings)"/>
                <a:cs typeface="Calibri (Headings)"/>
              </a:rPr>
              <a:t>Freire</a:t>
            </a:r>
            <a:r>
              <a:rPr lang="en-US" sz="1200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Permeable Reactive Barrier Bioremediation</a:t>
            </a:r>
            <a:endParaRPr lang="en-US" dirty="0"/>
          </a:p>
        </p:txBody>
      </p:sp>
      <p:pic>
        <p:nvPicPr>
          <p:cNvPr id="4" name="Content Placeholder 3" descr="index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735" r="-9735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1462270" y="6126163"/>
            <a:ext cx="5098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http://eg.geoscienceworld.org/content/8/4/258/F1.expansion.html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Arsenic Background and Theory</a:t>
            </a:r>
          </a:p>
          <a:p>
            <a:r>
              <a:rPr lang="en-US" dirty="0" smtClean="0"/>
              <a:t>Project Objectives</a:t>
            </a:r>
          </a:p>
          <a:p>
            <a:r>
              <a:rPr lang="en-US" dirty="0" smtClean="0"/>
              <a:t>Experimental Methods</a:t>
            </a:r>
          </a:p>
          <a:p>
            <a:r>
              <a:rPr lang="en-US" dirty="0" smtClean="0"/>
              <a:t>Results</a:t>
            </a:r>
          </a:p>
          <a:p>
            <a:r>
              <a:rPr lang="en-US" dirty="0" smtClean="0"/>
              <a:t>Conclusions</a:t>
            </a:r>
            <a:endParaRPr lang="en-US" dirty="0" smtClean="0"/>
          </a:p>
          <a:p>
            <a:r>
              <a:rPr lang="en-US" dirty="0" smtClean="0"/>
              <a:t>Continued</a:t>
            </a:r>
            <a:r>
              <a:rPr lang="en-US" dirty="0" smtClean="0"/>
              <a:t> </a:t>
            </a:r>
            <a:r>
              <a:rPr lang="en-US" dirty="0" smtClean="0"/>
              <a:t>Work</a:t>
            </a:r>
            <a:endParaRPr lang="en-US" dirty="0"/>
          </a:p>
        </p:txBody>
      </p:sp>
      <p:pic>
        <p:nvPicPr>
          <p:cNvPr id="4" name="Picture 4" descr="ua_logo_l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86400"/>
            <a:ext cx="1447800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nasa-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562600"/>
            <a:ext cx="1289050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ZSGC_sunse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8043863" y="5465763"/>
            <a:ext cx="765175" cy="13128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Arsenic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Arsenic (As) is an important water contaminant</a:t>
            </a:r>
          </a:p>
          <a:p>
            <a:pPr lvl="1"/>
            <a:r>
              <a:rPr lang="en-US" dirty="0" smtClean="0"/>
              <a:t>Toxicity</a:t>
            </a:r>
          </a:p>
          <a:p>
            <a:pPr lvl="1"/>
            <a:r>
              <a:rPr lang="en-US" dirty="0" smtClean="0"/>
              <a:t>Carcinogenicity</a:t>
            </a:r>
          </a:p>
          <a:p>
            <a:pPr lvl="1"/>
            <a:r>
              <a:rPr lang="en-US" dirty="0" smtClean="0"/>
              <a:t>Widespread occurrence</a:t>
            </a:r>
          </a:p>
          <a:p>
            <a:pPr lvl="1"/>
            <a:r>
              <a:rPr lang="en-US" dirty="0" smtClean="0"/>
              <a:t>Natural and Industrial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539" y="1753802"/>
            <a:ext cx="4255261" cy="3653699"/>
          </a:xfrm>
          <a:prstGeom prst="rect">
            <a:avLst/>
          </a:prstGeom>
        </p:spPr>
      </p:pic>
      <p:pic>
        <p:nvPicPr>
          <p:cNvPr id="6" name="Picture 4" descr="ua_logo_l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86400"/>
            <a:ext cx="1447800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nasa-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562600"/>
            <a:ext cx="1289050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AZSGC_sunset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8043863" y="5465763"/>
            <a:ext cx="765175" cy="13128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71201" y="5424100"/>
            <a:ext cx="3633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err="1" smtClean="0"/>
              <a:t>http://www.water-research.net/arsenic.htm</a:t>
            </a:r>
            <a:endParaRPr lang="en-US" sz="1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Arsenic Cycle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6020" y="5502525"/>
            <a:ext cx="621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Arsenic occurs in several forms: Dissolved </a:t>
            </a:r>
            <a:r>
              <a:rPr lang="en-US" dirty="0" err="1" smtClean="0"/>
              <a:t>cations</a:t>
            </a:r>
            <a:r>
              <a:rPr lang="en-US" dirty="0" smtClean="0"/>
              <a:t> (</a:t>
            </a:r>
            <a:r>
              <a:rPr lang="en-US" dirty="0" err="1" smtClean="0"/>
              <a:t>As</a:t>
            </a:r>
            <a:r>
              <a:rPr lang="en-US" baseline="30000" dirty="0" err="1" smtClean="0"/>
              <a:t>III</a:t>
            </a:r>
            <a:r>
              <a:rPr lang="en-US" dirty="0" smtClean="0"/>
              <a:t> and </a:t>
            </a:r>
            <a:r>
              <a:rPr lang="en-US" dirty="0" err="1" smtClean="0"/>
              <a:t>As</a:t>
            </a:r>
            <a:r>
              <a:rPr lang="en-US" baseline="30000" dirty="0" err="1" smtClean="0"/>
              <a:t>V</a:t>
            </a:r>
            <a:r>
              <a:rPr lang="en-US" dirty="0" smtClean="0"/>
              <a:t>), elemental As, organic As, arsenic sulfide minerals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Microorganisms play an important role in the arsenic cycle</a:t>
            </a:r>
          </a:p>
        </p:txBody>
      </p:sp>
      <p:pic>
        <p:nvPicPr>
          <p:cNvPr id="6" name="Picture 5" descr="AA02635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275" y="2257446"/>
            <a:ext cx="1346525" cy="133971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621930" y="2257446"/>
            <a:ext cx="2560018" cy="257993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621930" y="2257446"/>
            <a:ext cx="256001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 smtClean="0"/>
              <a:t>As</a:t>
            </a:r>
            <a:r>
              <a:rPr lang="en-US" sz="2600" baseline="30000" dirty="0" err="1" smtClean="0"/>
              <a:t>V</a:t>
            </a:r>
            <a:r>
              <a:rPr lang="en-US" sz="2600" dirty="0" smtClean="0"/>
              <a:t> </a:t>
            </a:r>
            <a:endParaRPr lang="en-US" sz="2600" dirty="0" smtClean="0">
              <a:latin typeface="Wingdings"/>
              <a:ea typeface="Wingdings"/>
              <a:cs typeface="Wingdings"/>
            </a:endParaRPr>
          </a:p>
          <a:p>
            <a:pPr algn="ctr"/>
            <a:r>
              <a:rPr lang="en-US" sz="2600" dirty="0" err="1" smtClean="0">
                <a:latin typeface="Wingdings"/>
                <a:ea typeface="Wingdings"/>
                <a:cs typeface="Wingdings"/>
              </a:rPr>
              <a:t></a:t>
            </a:r>
            <a:endParaRPr lang="en-US" sz="2600" dirty="0" smtClean="0">
              <a:latin typeface="Wingdings"/>
              <a:ea typeface="Wingdings"/>
              <a:cs typeface="Wingdings"/>
            </a:endParaRPr>
          </a:p>
          <a:p>
            <a:pPr algn="ctr"/>
            <a:r>
              <a:rPr lang="en-US" sz="2600" dirty="0" err="1" smtClean="0"/>
              <a:t>As</a:t>
            </a:r>
            <a:r>
              <a:rPr lang="en-US" sz="2600" baseline="30000" dirty="0" err="1" smtClean="0"/>
              <a:t>III</a:t>
            </a:r>
            <a:endParaRPr lang="en-US" sz="2600" baseline="30000" dirty="0" smtClean="0"/>
          </a:p>
          <a:p>
            <a:pPr algn="ctr"/>
            <a:r>
              <a:rPr lang="en-US" sz="2600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sz="2600" dirty="0" smtClean="0"/>
          </a:p>
          <a:p>
            <a:pPr algn="ctr"/>
            <a:r>
              <a:rPr lang="en-US" sz="2600" dirty="0" err="1" smtClean="0"/>
              <a:t>Trimethylarsine</a:t>
            </a:r>
            <a:r>
              <a:rPr lang="en-US" baseline="30000" dirty="0" smtClean="0"/>
              <a:t>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621930" y="4837384"/>
            <a:ext cx="2560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Water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1288" y="3676978"/>
            <a:ext cx="1102352" cy="9233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" y="1618782"/>
            <a:ext cx="2191479" cy="180249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755" y="3597156"/>
            <a:ext cx="2306529" cy="1712598"/>
          </a:xfrm>
          <a:prstGeom prst="rect">
            <a:avLst/>
          </a:prstGeom>
        </p:spPr>
      </p:pic>
      <p:sp>
        <p:nvSpPr>
          <p:cNvPr id="23" name="Right Arrow 22"/>
          <p:cNvSpPr/>
          <p:nvPr/>
        </p:nvSpPr>
        <p:spPr>
          <a:xfrm flipV="1">
            <a:off x="2789784" y="3118932"/>
            <a:ext cx="637014" cy="929054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flipV="1">
            <a:off x="6500455" y="3212451"/>
            <a:ext cx="637014" cy="929054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5901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Arsenic Sulfide Biomineralization</a:t>
            </a:r>
            <a:endParaRPr lang="en-US" dirty="0"/>
          </a:p>
        </p:txBody>
      </p:sp>
      <p:pic>
        <p:nvPicPr>
          <p:cNvPr id="6" name="121 Imagen" descr="cycling with bacteri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174" y="1866646"/>
            <a:ext cx="7995626" cy="36812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0501" y="5547875"/>
            <a:ext cx="3617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smtClean="0">
                <a:latin typeface="Calibri (Headings)"/>
                <a:cs typeface="Calibri (Headings)"/>
              </a:rPr>
              <a:t>Lucia Rodriguez-</a:t>
            </a:r>
            <a:r>
              <a:rPr lang="en-US" sz="1200" dirty="0" err="1" smtClean="0">
                <a:latin typeface="Calibri (Headings)"/>
                <a:cs typeface="Calibri (Headings)"/>
              </a:rPr>
              <a:t>Freire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Investigate the possibility of bioremediation of arsenic contaminated water</a:t>
            </a:r>
          </a:p>
          <a:p>
            <a:endParaRPr lang="en-US" sz="2400" dirty="0" smtClean="0"/>
          </a:p>
          <a:p>
            <a:r>
              <a:rPr lang="en-US" dirty="0" smtClean="0"/>
              <a:t>Process of anaerobic biomineralization </a:t>
            </a:r>
          </a:p>
          <a:p>
            <a:endParaRPr lang="en-US" sz="2400" dirty="0" smtClean="0"/>
          </a:p>
          <a:p>
            <a:r>
              <a:rPr lang="en-US" dirty="0" smtClean="0"/>
              <a:t>Explore implementation of continuous biological reactors</a:t>
            </a:r>
            <a:endParaRPr lang="en-US" dirty="0"/>
          </a:p>
        </p:txBody>
      </p:sp>
      <p:pic>
        <p:nvPicPr>
          <p:cNvPr id="5" name="Picture 4" descr="ua_logo_l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86400"/>
            <a:ext cx="1447800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nasa-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562600"/>
            <a:ext cx="1289050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AZSGC_sunse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8043863" y="5465763"/>
            <a:ext cx="765175" cy="13128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40426" y="8717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01"/>
            <a:ext cx="8229600" cy="1143000"/>
          </a:xfrm>
        </p:spPr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00621" y="3103271"/>
            <a:ext cx="1704201" cy="2572001"/>
          </a:xfrm>
          <a:prstGeom prst="rect">
            <a:avLst/>
          </a:prstGeom>
          <a:solidFill>
            <a:srgbClr val="FFEF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612373" y="3103270"/>
            <a:ext cx="1704201" cy="2572001"/>
          </a:xfrm>
          <a:prstGeom prst="rect">
            <a:avLst/>
          </a:prstGeom>
          <a:solidFill>
            <a:srgbClr val="BB6B5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hape 9"/>
          <p:cNvCxnSpPr>
            <a:endCxn id="4" idx="2"/>
          </p:cNvCxnSpPr>
          <p:nvPr/>
        </p:nvCxnSpPr>
        <p:spPr>
          <a:xfrm rot="5400000" flipH="1" flipV="1">
            <a:off x="2358884" y="6069110"/>
            <a:ext cx="787676" cy="158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hape 11"/>
          <p:cNvCxnSpPr>
            <a:stCxn id="4" idx="0"/>
          </p:cNvCxnSpPr>
          <p:nvPr/>
        </p:nvCxnSpPr>
        <p:spPr>
          <a:xfrm rot="5400000" flipH="1" flipV="1">
            <a:off x="2485563" y="2835316"/>
            <a:ext cx="535115" cy="79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hape 12"/>
          <p:cNvCxnSpPr/>
          <p:nvPr/>
        </p:nvCxnSpPr>
        <p:spPr>
          <a:xfrm rot="5400000" flipH="1" flipV="1">
            <a:off x="6196919" y="2834918"/>
            <a:ext cx="535116" cy="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hape 13"/>
          <p:cNvCxnSpPr/>
          <p:nvPr/>
        </p:nvCxnSpPr>
        <p:spPr>
          <a:xfrm rot="5400000" flipH="1" flipV="1">
            <a:off x="6070240" y="6069505"/>
            <a:ext cx="788470" cy="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1290" y="5817411"/>
            <a:ext cx="2041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As</a:t>
            </a:r>
            <a:r>
              <a:rPr lang="en-US" baseline="30000" dirty="0" err="1" smtClean="0"/>
              <a:t>V</a:t>
            </a:r>
            <a:r>
              <a:rPr lang="en-US" dirty="0" smtClean="0"/>
              <a:t>, SO</a:t>
            </a:r>
            <a:r>
              <a:rPr lang="en-US" baseline="-25000" dirty="0" smtClean="0"/>
              <a:t>4</a:t>
            </a:r>
            <a:r>
              <a:rPr lang="en-US" baseline="30000" dirty="0" smtClean="0"/>
              <a:t>2-</a:t>
            </a:r>
            <a:r>
              <a:rPr lang="en-US" dirty="0" smtClean="0"/>
              <a:t>, food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173553" y="5816616"/>
            <a:ext cx="1279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As</a:t>
            </a:r>
            <a:r>
              <a:rPr lang="en-US" baseline="30000" dirty="0" err="1" smtClean="0"/>
              <a:t>V</a:t>
            </a:r>
            <a:r>
              <a:rPr lang="en-US" dirty="0" smtClean="0"/>
              <a:t>, food,</a:t>
            </a:r>
          </a:p>
          <a:p>
            <a:r>
              <a:rPr lang="en-US" b="1" dirty="0" smtClean="0"/>
              <a:t>NO SO</a:t>
            </a:r>
            <a:r>
              <a:rPr lang="en-US" b="1" baseline="-25000" dirty="0" smtClean="0"/>
              <a:t>4</a:t>
            </a:r>
            <a:r>
              <a:rPr lang="en-US" b="1" baseline="30000" dirty="0" smtClean="0"/>
              <a:t>2-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092756" y="3423977"/>
            <a:ext cx="130226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As</a:t>
            </a:r>
            <a:r>
              <a:rPr lang="en-US" baseline="30000" dirty="0" err="1" smtClean="0"/>
              <a:t>V</a:t>
            </a:r>
            <a:r>
              <a:rPr lang="en-US" dirty="0" smtClean="0"/>
              <a:t> </a:t>
            </a:r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err="1" smtClean="0"/>
              <a:t>As</a:t>
            </a:r>
            <a:r>
              <a:rPr lang="en-US" baseline="30000" dirty="0" err="1" smtClean="0"/>
              <a:t>III</a:t>
            </a:r>
            <a:endParaRPr lang="en-US" baseline="30000" dirty="0" smtClean="0"/>
          </a:p>
          <a:p>
            <a:pPr algn="ctr"/>
            <a:endParaRPr lang="en-US" baseline="30000" dirty="0" smtClean="0"/>
          </a:p>
          <a:p>
            <a:pPr algn="ctr"/>
            <a:r>
              <a:rPr lang="en-US" dirty="0" smtClean="0"/>
              <a:t>SO</a:t>
            </a:r>
            <a:r>
              <a:rPr lang="en-US" baseline="-25000" dirty="0" smtClean="0"/>
              <a:t>4</a:t>
            </a:r>
            <a:r>
              <a:rPr lang="en-US" baseline="30000" dirty="0" smtClean="0"/>
              <a:t>2-</a:t>
            </a:r>
            <a:r>
              <a:rPr lang="en-US" dirty="0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/>
              <a:t> S</a:t>
            </a:r>
            <a:r>
              <a:rPr lang="en-US" baseline="30000" dirty="0" smtClean="0"/>
              <a:t>2-</a:t>
            </a:r>
          </a:p>
          <a:p>
            <a:pPr algn="ctr"/>
            <a:endParaRPr lang="en-US" baseline="30000" dirty="0" smtClean="0"/>
          </a:p>
          <a:p>
            <a:pPr algn="ctr"/>
            <a:r>
              <a:rPr lang="en-US" dirty="0" err="1" smtClean="0"/>
              <a:t>As</a:t>
            </a:r>
            <a:r>
              <a:rPr lang="en-US" baseline="30000" dirty="0" err="1" smtClean="0"/>
              <a:t>III</a:t>
            </a:r>
            <a:r>
              <a:rPr lang="en-US" dirty="0" smtClean="0"/>
              <a:t>+</a:t>
            </a:r>
            <a:r>
              <a:rPr lang="en-US" baseline="30000" dirty="0" smtClean="0"/>
              <a:t> </a:t>
            </a:r>
            <a:r>
              <a:rPr lang="en-US" dirty="0" smtClean="0"/>
              <a:t>S</a:t>
            </a:r>
            <a:r>
              <a:rPr lang="en-US" baseline="30000" dirty="0" smtClean="0"/>
              <a:t>2-</a:t>
            </a:r>
          </a:p>
          <a:p>
            <a:pPr algn="ctr"/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 smtClean="0"/>
          </a:p>
          <a:p>
            <a:pPr algn="ctr"/>
            <a:r>
              <a:rPr lang="en-US" dirty="0" smtClean="0"/>
              <a:t>As</a:t>
            </a:r>
            <a:r>
              <a:rPr lang="en-US" baseline="-25000" dirty="0" smtClean="0"/>
              <a:t>2</a:t>
            </a:r>
            <a:r>
              <a:rPr lang="en-US" dirty="0" smtClean="0"/>
              <a:t>S</a:t>
            </a:r>
            <a:r>
              <a:rPr lang="en-US" baseline="-25000" dirty="0" smtClean="0"/>
              <a:t>3 </a:t>
            </a:r>
            <a:r>
              <a:rPr lang="en-US" dirty="0" smtClean="0"/>
              <a:t>(Solid)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13340" y="4232835"/>
            <a:ext cx="13022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As</a:t>
            </a:r>
            <a:r>
              <a:rPr lang="en-US" baseline="30000" dirty="0" err="1" smtClean="0"/>
              <a:t>V</a:t>
            </a:r>
            <a:r>
              <a:rPr lang="en-US" dirty="0" smtClean="0"/>
              <a:t> </a:t>
            </a:r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err="1" smtClean="0"/>
              <a:t>As</a:t>
            </a:r>
            <a:r>
              <a:rPr lang="en-US" baseline="30000" dirty="0" err="1" smtClean="0"/>
              <a:t>III</a:t>
            </a:r>
            <a:endParaRPr lang="en-US" baseline="30000" dirty="0" smtClean="0"/>
          </a:p>
          <a:p>
            <a:pPr algn="ctr"/>
            <a:endParaRPr lang="en-US" baseline="30000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800668" y="1258712"/>
            <a:ext cx="3564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Complete Treatment: Biomineralization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5063935" y="1269130"/>
            <a:ext cx="3003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Control: </a:t>
            </a:r>
          </a:p>
          <a:p>
            <a:r>
              <a:rPr lang="en-US" sz="2400" dirty="0" smtClean="0"/>
              <a:t>No Biomineralization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428190" y="2314801"/>
            <a:ext cx="2154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</a:t>
            </a:r>
            <a:r>
              <a:rPr lang="en-US" baseline="30000" dirty="0" smtClean="0"/>
              <a:t>2-</a:t>
            </a:r>
            <a:r>
              <a:rPr lang="en-US" dirty="0" smtClean="0"/>
              <a:t>, </a:t>
            </a:r>
            <a:r>
              <a:rPr lang="en-US" dirty="0" err="1" smtClean="0"/>
              <a:t>As</a:t>
            </a:r>
            <a:r>
              <a:rPr lang="en-US" baseline="30000" dirty="0" err="1" smtClean="0"/>
              <a:t>III</a:t>
            </a:r>
            <a:r>
              <a:rPr lang="en-US" dirty="0" smtClean="0"/>
              <a:t> (reduced amount), byproducts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718844" y="2567360"/>
            <a:ext cx="184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As</a:t>
            </a:r>
            <a:r>
              <a:rPr lang="en-US" baseline="30000" dirty="0" err="1" smtClean="0"/>
              <a:t>III</a:t>
            </a:r>
            <a:r>
              <a:rPr lang="en-US" dirty="0" smtClean="0"/>
              <a:t>, byproducts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:\Lucia\Arsenic\Orpiment precipitation reactor\Reactor\Photos\01072013\DSCF21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11111"/>
          <a:stretch>
            <a:fillRect/>
          </a:stretch>
        </p:blipFill>
        <p:spPr bwMode="auto">
          <a:xfrm>
            <a:off x="1034412" y="1205303"/>
            <a:ext cx="2443480" cy="488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Lucia\Desktop\Reactores\DSC_0237.JPG"/>
          <p:cNvPicPr>
            <a:picLocks noChangeAspect="1" noChangeArrowheads="1"/>
          </p:cNvPicPr>
          <p:nvPr/>
        </p:nvPicPr>
        <p:blipFill>
          <a:blip r:embed="rId4" cstate="print"/>
          <a:srcRect l="16216" t="6417" r="60713" b="25752"/>
          <a:stretch>
            <a:fillRect/>
          </a:stretch>
        </p:blipFill>
        <p:spPr bwMode="auto">
          <a:xfrm>
            <a:off x="5453352" y="1205302"/>
            <a:ext cx="2509520" cy="488695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034412" y="6231370"/>
            <a:ext cx="2443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Day 0</a:t>
            </a:r>
            <a:endParaRPr lang="en-US" sz="2200" dirty="0"/>
          </a:p>
        </p:txBody>
      </p:sp>
      <p:sp>
        <p:nvSpPr>
          <p:cNvPr id="10" name="TextBox 9"/>
          <p:cNvSpPr txBox="1"/>
          <p:nvPr/>
        </p:nvSpPr>
        <p:spPr>
          <a:xfrm>
            <a:off x="5453352" y="6231371"/>
            <a:ext cx="2443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Day 154</a:t>
            </a:r>
            <a:endParaRPr lang="en-US" sz="2200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Microscope Image</a:t>
            </a:r>
            <a:endParaRPr lang="en-US" dirty="0"/>
          </a:p>
        </p:txBody>
      </p:sp>
      <p:pic>
        <p:nvPicPr>
          <p:cNvPr id="4" name="Picture 3" descr="03-07-13_m02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232" y="1498522"/>
            <a:ext cx="6443568" cy="48326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2396" y="6331198"/>
            <a:ext cx="59068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smtClean="0">
                <a:solidFill>
                  <a:srgbClr val="000000"/>
                </a:solidFill>
                <a:cs typeface="Calibri"/>
              </a:rPr>
              <a:t>University Spectroscopy and Imaging Facility (USIF)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</TotalTime>
  <Words>529</Words>
  <Application>Microsoft Macintosh PowerPoint</Application>
  <PresentationFormat>On-screen Show (4:3)</PresentationFormat>
  <Paragraphs>116</Paragraphs>
  <Slides>19</Slides>
  <Notes>11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Bioremediation of Arsenic Contaminated Water</vt:lpstr>
      <vt:lpstr>Outline</vt:lpstr>
      <vt:lpstr>Arsenic Background</vt:lpstr>
      <vt:lpstr>The Arsenic Cycle</vt:lpstr>
      <vt:lpstr>Arsenic Sulfide Biomineralization</vt:lpstr>
      <vt:lpstr>Objectives</vt:lpstr>
      <vt:lpstr>Methods</vt:lpstr>
      <vt:lpstr>Results</vt:lpstr>
      <vt:lpstr>Electron Microscope Image</vt:lpstr>
      <vt:lpstr>Arsenic Concentration: Complete Treatment</vt:lpstr>
      <vt:lpstr>Arsenic Concentration: Control</vt:lpstr>
      <vt:lpstr>Percent Arsenic Removal</vt:lpstr>
      <vt:lpstr>Conclusions</vt:lpstr>
      <vt:lpstr>Continued Work</vt:lpstr>
      <vt:lpstr>Thank You!</vt:lpstr>
      <vt:lpstr>Extra Slides for Questions</vt:lpstr>
      <vt:lpstr>Reactor Specifics</vt:lpstr>
      <vt:lpstr>In Situ Bioremediation</vt:lpstr>
      <vt:lpstr>Permeable Reactive Barrier Bioremediation</vt:lpstr>
    </vt:vector>
  </TitlesOfParts>
  <Company>Desert Mountain High School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Bioremediation of Arsenic Contaminated Water   Sarah Moore, Lucia Rodriguez-Freire, James Field, and Reyes Sierra Chemical and Environmental Engineering Department, University of Arizona  SYMPOSIUM NAME PLACE DATE </dc:title>
  <dc:creator>Sarah Moore</dc:creator>
  <cp:lastModifiedBy>Sarah Moore</cp:lastModifiedBy>
  <cp:revision>34</cp:revision>
  <dcterms:created xsi:type="dcterms:W3CDTF">2014-04-03T03:16:34Z</dcterms:created>
  <dcterms:modified xsi:type="dcterms:W3CDTF">2014-04-03T03:28:31Z</dcterms:modified>
</cp:coreProperties>
</file>